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5"/>
  </p:notesMasterIdLst>
  <p:sldIdLst>
    <p:sldId id="256" r:id="rId2"/>
    <p:sldId id="257" r:id="rId3"/>
    <p:sldId id="258" r:id="rId4"/>
    <p:sldId id="261" r:id="rId5"/>
    <p:sldId id="337" r:id="rId6"/>
    <p:sldId id="277" r:id="rId7"/>
    <p:sldId id="342" r:id="rId8"/>
    <p:sldId id="276" r:id="rId9"/>
    <p:sldId id="341" r:id="rId10"/>
    <p:sldId id="339" r:id="rId11"/>
    <p:sldId id="280" r:id="rId12"/>
    <p:sldId id="260" r:id="rId13"/>
    <p:sldId id="321" r:id="rId14"/>
    <p:sldId id="278" r:id="rId15"/>
    <p:sldId id="340" r:id="rId16"/>
    <p:sldId id="350" r:id="rId17"/>
    <p:sldId id="285" r:id="rId18"/>
    <p:sldId id="331" r:id="rId19"/>
    <p:sldId id="322" r:id="rId20"/>
    <p:sldId id="351" r:id="rId21"/>
    <p:sldId id="262" r:id="rId22"/>
    <p:sldId id="291" r:id="rId23"/>
    <p:sldId id="282" r:id="rId24"/>
    <p:sldId id="279" r:id="rId25"/>
    <p:sldId id="290" r:id="rId26"/>
    <p:sldId id="303" r:id="rId27"/>
    <p:sldId id="329" r:id="rId28"/>
    <p:sldId id="275" r:id="rId29"/>
    <p:sldId id="323" r:id="rId30"/>
    <p:sldId id="268" r:id="rId31"/>
    <p:sldId id="302" r:id="rId32"/>
    <p:sldId id="293" r:id="rId33"/>
    <p:sldId id="344" r:id="rId34"/>
    <p:sldId id="295" r:id="rId35"/>
    <p:sldId id="330" r:id="rId36"/>
    <p:sldId id="304" r:id="rId37"/>
    <p:sldId id="287" r:id="rId38"/>
    <p:sldId id="305" r:id="rId39"/>
    <p:sldId id="296" r:id="rId40"/>
    <p:sldId id="310" r:id="rId41"/>
    <p:sldId id="332" r:id="rId42"/>
    <p:sldId id="334" r:id="rId43"/>
    <p:sldId id="347" r:id="rId44"/>
    <p:sldId id="294" r:id="rId45"/>
    <p:sldId id="307" r:id="rId46"/>
    <p:sldId id="335" r:id="rId47"/>
    <p:sldId id="308" r:id="rId48"/>
    <p:sldId id="324" r:id="rId49"/>
    <p:sldId id="316" r:id="rId50"/>
    <p:sldId id="317" r:id="rId51"/>
    <p:sldId id="315" r:id="rId52"/>
    <p:sldId id="348" r:id="rId53"/>
    <p:sldId id="325" r:id="rId54"/>
    <p:sldId id="346" r:id="rId55"/>
    <p:sldId id="311" r:id="rId56"/>
    <p:sldId id="312" r:id="rId57"/>
    <p:sldId id="327" r:id="rId58"/>
    <p:sldId id="297" r:id="rId59"/>
    <p:sldId id="314" r:id="rId60"/>
    <p:sldId id="313" r:id="rId61"/>
    <p:sldId id="349" r:id="rId62"/>
    <p:sldId id="272" r:id="rId63"/>
    <p:sldId id="269" r:id="rId6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0"/>
    <p:restoredTop sz="86397"/>
  </p:normalViewPr>
  <p:slideViewPr>
    <p:cSldViewPr snapToGrid="0" snapToObjects="1">
      <p:cViewPr>
        <p:scale>
          <a:sx n="125" d="100"/>
          <a:sy n="125" d="100"/>
        </p:scale>
        <p:origin x="520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hyperlink" Target="https://labs.getninjas.com.br/@bsoares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Relationship Id="rId3" Type="http://schemas.openxmlformats.org/officeDocument/2006/relationships/hyperlink" Target="http://en.wikipedia.org/wiki/Scalar_(mathematics)" TargetMode="Externa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GB" dirty="0" smtClean="0"/>
              <a:t>Image</a:t>
            </a:r>
            <a:r>
              <a:rPr lang="en-GB" baseline="0" dirty="0" smtClean="0"/>
              <a:t>: </a:t>
            </a:r>
            <a:r>
              <a:rPr lang="en-GB" sz="11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o to the profile of Bruno Soares"/>
              </a:rPr>
              <a:t>Bruno Soares</a:t>
            </a:r>
            <a:endParaRPr lang="en-GB" sz="11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https://</a:t>
            </a:r>
            <a:r>
              <a:rPr lang="en-GB" dirty="0" err="1" smtClean="0"/>
              <a:t>labs.getninjas.com.br</a:t>
            </a:r>
            <a:r>
              <a:rPr lang="en-GB" dirty="0" smtClean="0"/>
              <a:t>/sharing-data-in-a-microservices-architecture-using-graphql-97db59357602</a:t>
            </a:r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https</a:t>
            </a:r>
            <a:r>
              <a:rPr lang="en-GB" dirty="0"/>
              <a:t>://</a:t>
            </a:r>
            <a:r>
              <a:rPr lang="en-GB" dirty="0" err="1"/>
              <a:t>www.slideshare.net</a:t>
            </a:r>
            <a:r>
              <a:rPr lang="en-GB" dirty="0"/>
              <a:t>/</a:t>
            </a:r>
            <a:r>
              <a:rPr lang="en-GB" dirty="0" err="1"/>
              <a:t>AhmadHafizIsmail</a:t>
            </a:r>
            <a:r>
              <a:rPr lang="en-GB" dirty="0"/>
              <a:t>/introduction-to-graphql-or-how-i-learned-to-stop-worrying-about-rest-apis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239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02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http://graphql.org/learn/thinking-in-graphs/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Two</a:t>
            </a:r>
            <a:r>
              <a:rPr lang="nl-NL" dirty="0" smtClean="0"/>
              <a:t> ROOT types:</a:t>
            </a:r>
            <a:r>
              <a:rPr lang="nl-NL" baseline="0" dirty="0" smtClean="0"/>
              <a:t> </a:t>
            </a:r>
          </a:p>
          <a:p>
            <a:pPr lvl="1"/>
            <a:r>
              <a:rPr lang="nl-NL" dirty="0" smtClean="0"/>
              <a:t>Query</a:t>
            </a:r>
          </a:p>
          <a:p>
            <a:pPr lvl="1"/>
            <a:r>
              <a:rPr lang="nl-NL" dirty="0" err="1" smtClean="0"/>
              <a:t>Mutation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405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</a:t>
            </a:r>
          </a:p>
          <a:p>
            <a:r>
              <a:rPr lang="nl-NL" dirty="0" smtClean="0"/>
              <a:t>Fields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query on</a:t>
            </a:r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r>
              <a:rPr lang="nl-NL" dirty="0" smtClean="0"/>
              <a:t>,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pagination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155137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</a:p>
          <a:p>
            <a:r>
              <a:rPr lang="nl-NL" dirty="0" smtClean="0"/>
              <a:t>List support</a:t>
            </a:r>
          </a:p>
          <a:p>
            <a:pPr fontAlgn="base"/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term "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l-NL" sz="11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linear algebra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differentiate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vector or matrix. The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computing is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distinguishes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integer or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data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array. 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2229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5884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</a:p>
          <a:p>
            <a:r>
              <a:rPr lang="nl-NL" dirty="0" err="1" smtClean="0"/>
              <a:t>Mandatory</a:t>
            </a:r>
            <a:r>
              <a:rPr lang="nl-NL" dirty="0" smtClean="0"/>
              <a:t> means,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requested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they</a:t>
            </a:r>
            <a:r>
              <a:rPr lang="nl-NL" baseline="0" dirty="0" smtClean="0"/>
              <a:t> MUST have a </a:t>
            </a:r>
            <a:r>
              <a:rPr lang="nl-NL" baseline="0" dirty="0" err="1" smtClean="0"/>
              <a:t>value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6575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505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Type</a:t>
            </a:r>
          </a:p>
          <a:p>
            <a:pPr lvl="1"/>
            <a:r>
              <a:rPr lang="nl-NL" dirty="0" smtClean="0"/>
              <a:t>Fields</a:t>
            </a:r>
          </a:p>
          <a:p>
            <a:pPr lvl="2"/>
            <a:r>
              <a:rPr lang="nl-NL" dirty="0" smtClean="0"/>
              <a:t>Fields are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build</a:t>
            </a:r>
            <a:r>
              <a:rPr lang="nl-NL" baseline="0" dirty="0" smtClean="0"/>
              <a:t> in types</a:t>
            </a:r>
          </a:p>
          <a:p>
            <a:pPr lvl="2"/>
            <a:r>
              <a:rPr lang="nl-NL" baseline="0" dirty="0" smtClean="0"/>
              <a:t>Or </a:t>
            </a:r>
            <a:r>
              <a:rPr lang="nl-NL" baseline="0" dirty="0" err="1" smtClean="0"/>
              <a:t>other</a:t>
            </a:r>
            <a:r>
              <a:rPr lang="nl-NL" baseline="0" dirty="0" smtClean="0"/>
              <a:t> types</a:t>
            </a:r>
          </a:p>
          <a:p>
            <a:pPr lvl="2"/>
            <a:r>
              <a:rPr lang="nl-NL" baseline="0" dirty="0" err="1" smtClean="0"/>
              <a:t>Singular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plural</a:t>
            </a:r>
            <a:r>
              <a:rPr lang="nl-NL" baseline="0" dirty="0" smtClean="0"/>
              <a:t> []</a:t>
            </a:r>
            <a:endParaRPr lang="nl-NL" dirty="0" smtClean="0"/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4982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770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743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DataFetcher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fetches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backing data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a field type. </a:t>
            </a:r>
            <a:r>
              <a:rPr lang="nl-NL" baseline="0" dirty="0" err="1" smtClean="0"/>
              <a:t>Unless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provided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current</a:t>
            </a:r>
            <a:r>
              <a:rPr lang="nl-NL" baseline="0" dirty="0" smtClean="0"/>
              <a:t> type.</a:t>
            </a:r>
          </a:p>
          <a:p>
            <a:r>
              <a:rPr lang="nl-NL" baseline="0" dirty="0" smtClean="0"/>
              <a:t>In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example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Lambda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DataFetcher</a:t>
            </a:r>
            <a:r>
              <a:rPr lang="nl-NL" baseline="0" dirty="0" smtClean="0"/>
              <a:t>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8037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572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236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069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8942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</a:t>
            </a:r>
          </a:p>
          <a:p>
            <a:r>
              <a:rPr lang="nl-NL" dirty="0" smtClean="0"/>
              <a:t>Field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resolver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operation</a:t>
            </a:r>
            <a:r>
              <a:rPr lang="nl-NL" baseline="0" dirty="0" smtClean="0"/>
              <a:t>)</a:t>
            </a:r>
            <a:endParaRPr lang="nl-NL" dirty="0" smtClean="0"/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14426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</a:t>
            </a:r>
          </a:p>
          <a:p>
            <a:r>
              <a:rPr lang="nl-NL" dirty="0" smtClean="0"/>
              <a:t>Field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resolver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operation</a:t>
            </a:r>
            <a:r>
              <a:rPr lang="nl-NL" baseline="0" dirty="0" smtClean="0"/>
              <a:t>)</a:t>
            </a:r>
            <a:endParaRPr lang="nl-NL" dirty="0" smtClean="0"/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4718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2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91911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3185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8077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9902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8913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162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Single</a:t>
            </a:r>
            <a:r>
              <a:rPr lang="nl-NL" baseline="0" dirty="0" smtClean="0"/>
              <a:t> call does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return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data</a:t>
            </a:r>
            <a:r>
              <a:rPr lang="mr-IN" baseline="0" dirty="0" smtClean="0"/>
              <a:t>…</a:t>
            </a:r>
            <a:r>
              <a:rPr lang="en-US" baseline="0" dirty="0" smtClean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5240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 smtClean="0"/>
              <a:t>Multiple </a:t>
            </a:r>
            <a:r>
              <a:rPr lang="nl-NL" baseline="0" dirty="0" err="1" smtClean="0"/>
              <a:t>round</a:t>
            </a:r>
            <a:r>
              <a:rPr lang="nl-NL" baseline="0" dirty="0" smtClean="0"/>
              <a:t> trips </a:t>
            </a:r>
            <a:r>
              <a:rPr lang="nl-NL" baseline="0" dirty="0" err="1" smtClean="0"/>
              <a:t>needed</a:t>
            </a:r>
            <a:r>
              <a:rPr lang="nl-NL" baseline="0" dirty="0" smtClean="0"/>
              <a:t>!</a:t>
            </a:r>
          </a:p>
          <a:p>
            <a:endParaRPr lang="nl-NL" baseline="0" dirty="0" smtClean="0"/>
          </a:p>
          <a:p>
            <a:r>
              <a:rPr lang="nl-NL" baseline="0" dirty="0" err="1" smtClean="0"/>
              <a:t>Potentially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multiple different services</a:t>
            </a:r>
          </a:p>
          <a:p>
            <a:endParaRPr lang="nl-NL" baseline="0" dirty="0" smtClean="0"/>
          </a:p>
          <a:p>
            <a:r>
              <a:rPr lang="nl-NL" baseline="0" dirty="0" err="1" smtClean="0"/>
              <a:t>Overfetching</a:t>
            </a:r>
            <a:r>
              <a:rPr lang="nl-NL" baseline="0" dirty="0" smtClean="0"/>
              <a:t> of shipment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product 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2715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GB" dirty="0" smtClean="0"/>
              <a:t>With REST you could achieve (almost) the same as with </a:t>
            </a:r>
            <a:r>
              <a:rPr lang="en-GB" dirty="0" err="1" smtClean="0"/>
              <a:t>GraphQL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8713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937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‹nr.›</a:t>
            </a:fld>
            <a:endParaRPr lang="en-GB" sz="1000">
              <a:solidFill>
                <a:schemeClr val="lt2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97851" y="79597"/>
            <a:ext cx="1623307" cy="46135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gif"/><Relationship Id="rId3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ql.org/learn/" TargetMode="External"/><Relationship Id="rId4" Type="http://schemas.openxmlformats.org/officeDocument/2006/relationships/hyperlink" Target="https://www.howtographql.com/" TargetMode="External"/><Relationship Id="rId5" Type="http://schemas.openxmlformats.org/officeDocument/2006/relationships/hyperlink" Target="https://github.com/graphql-java/awesome-graphql-java" TargetMode="External"/><Relationship Id="rId6" Type="http://schemas.openxmlformats.org/officeDocument/2006/relationships/hyperlink" Target="https://developers.facebook.com/docs/graph-api/using-graph-ap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urcelabs-nl/graphql-presentation/" TargetMode="External"/><Relationship Id="rId4" Type="http://schemas.openxmlformats.org/officeDocument/2006/relationships/hyperlink" Target="mailto:s.oudmaijer@sourcelabs.n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REST in </a:t>
            </a:r>
            <a:r>
              <a:rPr lang="en-GB" dirty="0" smtClean="0"/>
              <a:t>peace</a:t>
            </a:r>
          </a:p>
          <a:p>
            <a:pPr lvl="0">
              <a:spcBef>
                <a:spcPts val="0"/>
              </a:spcBef>
              <a:buNone/>
            </a:pPr>
            <a:endParaRPr lang="en-GB" i="1" dirty="0"/>
          </a:p>
          <a:p>
            <a:pPr lvl="0">
              <a:spcBef>
                <a:spcPts val="0"/>
              </a:spcBef>
              <a:buNone/>
            </a:pPr>
            <a:endParaRPr lang="en-GB" sz="1800" dirty="0" smtClean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 dirty="0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Stephan Oudmaijer - </a:t>
            </a:r>
            <a:r>
              <a:rPr lang="en-GB" sz="1800" b="1" dirty="0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SOURCE</a:t>
            </a:r>
            <a:r>
              <a:rPr lang="en-GB" sz="1800" dirty="0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LABS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11" y="1573536"/>
            <a:ext cx="3313777" cy="1656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REST over-</a:t>
            </a:r>
            <a:r>
              <a:rPr lang="nl-NL" dirty="0" err="1" smtClean="0"/>
              <a:t>fetching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/>
              <a:t>GET /</a:t>
            </a:r>
            <a:r>
              <a:rPr lang="en-US" dirty="0" smtClean="0"/>
              <a:t>products/123 </a:t>
            </a:r>
            <a:r>
              <a:rPr lang="mr-IN" dirty="0" smtClean="0"/>
              <a:t>–</a:t>
            </a:r>
            <a:r>
              <a:rPr lang="en-US" dirty="0" smtClean="0"/>
              <a:t> results in 245 lines</a:t>
            </a: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8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800" dirty="0" smtClean="0"/>
              <a:t>{</a:t>
            </a:r>
            <a:r>
              <a:rPr lang="nl-NL" sz="800" dirty="0"/>
              <a:t/>
            </a:r>
            <a:br>
              <a:rPr lang="nl-NL" sz="800" dirty="0"/>
            </a:br>
            <a:r>
              <a:rPr lang="nl-NL" sz="800" dirty="0"/>
              <a:t>  </a:t>
            </a:r>
            <a:r>
              <a:rPr lang="nl-NL" sz="800" dirty="0">
                <a:solidFill>
                  <a:srgbClr val="9876AA"/>
                </a:solidFill>
              </a:rPr>
              <a:t>"Product"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id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9200000028132984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title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"Paint marker </a:t>
            </a:r>
            <a:r>
              <a:rPr lang="nl-NL" sz="800" dirty="0" err="1">
                <a:solidFill>
                  <a:srgbClr val="6A8759"/>
                </a:solidFill>
              </a:rPr>
              <a:t>Edding</a:t>
            </a:r>
            <a:r>
              <a:rPr lang="nl-NL" sz="800" dirty="0">
                <a:solidFill>
                  <a:srgbClr val="6A8759"/>
                </a:solidFill>
              </a:rPr>
              <a:t> 751-49 wit"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description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"Lakmarker met ronde punt. Schrijfbreedte: 1 - 2 mm. Voor het schrijven en markeren op bijna alle materialen zoals glas plastic hout en metaal. Permanente reukarme hittebestendige en lakachtige dekkende inkt. Voor gebruik goed schudden en pompen."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secondaryProductType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"LAS"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primaryProductType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"LAS"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familyId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 smtClean="0">
                <a:solidFill>
                  <a:srgbClr val="6897BB"/>
                </a:solidFill>
              </a:rPr>
              <a:t>98765</a:t>
            </a:r>
            <a:r>
              <a:rPr lang="nl-NL" sz="800" dirty="0" smtClean="0">
                <a:solidFill>
                  <a:srgbClr val="CC7832"/>
                </a:solidFill>
              </a:rPr>
              <a:t>,</a:t>
            </a:r>
            <a:r>
              <a:rPr lang="nl-NL" sz="800" dirty="0">
                <a:solidFill>
                  <a:srgbClr val="CC7832"/>
                </a:solidFill>
              </a:rPr>
              <a:t/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familyName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"Lakmarker"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gpcBrickId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 smtClean="0">
                <a:solidFill>
                  <a:srgbClr val="6897BB"/>
                </a:solidFill>
              </a:rPr>
              <a:t>12345</a:t>
            </a:r>
            <a:r>
              <a:rPr lang="nl-NL" sz="800" dirty="0" smtClean="0">
                <a:solidFill>
                  <a:srgbClr val="CC7832"/>
                </a:solidFill>
              </a:rPr>
              <a:t>,</a:t>
            </a:r>
            <a:r>
              <a:rPr lang="nl-NL" sz="800" dirty="0">
                <a:solidFill>
                  <a:srgbClr val="CC7832"/>
                </a:solidFill>
              </a:rPr>
              <a:t/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gpcChunkId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 smtClean="0">
                <a:solidFill>
                  <a:srgbClr val="6897BB"/>
                </a:solidFill>
              </a:rPr>
              <a:t>23456</a:t>
            </a:r>
            <a:r>
              <a:rPr lang="nl-NL" sz="800" dirty="0" smtClean="0">
                <a:solidFill>
                  <a:srgbClr val="CC7832"/>
                </a:solidFill>
              </a:rPr>
              <a:t>,</a:t>
            </a:r>
            <a:r>
              <a:rPr lang="nl-NL" sz="800" dirty="0">
                <a:solidFill>
                  <a:srgbClr val="CC7832"/>
                </a:solidFill>
              </a:rPr>
              <a:t/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eans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4004764017607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properties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</a:t>
            </a:r>
            <a:r>
              <a:rPr lang="nl-NL" sz="800" dirty="0">
                <a:solidFill>
                  <a:srgbClr val="9876AA"/>
                </a:solidFill>
              </a:rPr>
              <a:t>"property"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[</a:t>
            </a:r>
            <a:br>
              <a:rPr lang="nl-NL" sz="800" dirty="0"/>
            </a:br>
            <a:r>
              <a:rPr lang="nl-NL" sz="800" dirty="0"/>
              <a:t>        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propertyKey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 err="1">
                <a:solidFill>
                  <a:srgbClr val="6A8759"/>
                </a:solidFill>
              </a:rPr>
              <a:t>Searchable</a:t>
            </a:r>
            <a:r>
              <a:rPr lang="nl-NL" sz="800" dirty="0">
                <a:solidFill>
                  <a:srgbClr val="6A8759"/>
                </a:solidFill>
              </a:rPr>
              <a:t> Status"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propertyValues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"Y"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 smtClean="0">
                <a:solidFill>
                  <a:srgbClr val="6A8759"/>
                </a:solidFill>
              </a:rPr>
              <a:t>"</a:t>
            </a:r>
            <a:r>
              <a:rPr lang="nl-NL" sz="800" dirty="0" smtClean="0">
                <a:solidFill>
                  <a:srgbClr val="CC7832"/>
                </a:solidFill>
              </a:rPr>
              <a:t>,</a:t>
            </a:r>
            <a:r>
              <a:rPr lang="nl-NL" sz="800" dirty="0">
                <a:solidFill>
                  <a:srgbClr val="CC7832"/>
                </a:solidFill>
              </a:rPr>
              <a:t/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"type"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"rank"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0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referenceType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"Product </a:t>
            </a:r>
            <a:r>
              <a:rPr lang="nl-NL" sz="800" dirty="0" err="1">
                <a:solidFill>
                  <a:srgbClr val="6A8759"/>
                </a:solidFill>
              </a:rPr>
              <a:t>to</a:t>
            </a:r>
            <a:r>
              <a:rPr lang="nl-NL" sz="800" dirty="0">
                <a:solidFill>
                  <a:srgbClr val="6A8759"/>
                </a:solidFill>
              </a:rPr>
              <a:t> </a:t>
            </a:r>
            <a:r>
              <a:rPr lang="nl-NL" sz="800" dirty="0" err="1">
                <a:solidFill>
                  <a:srgbClr val="6A8759"/>
                </a:solidFill>
              </a:rPr>
              <a:t>Supplier</a:t>
            </a:r>
            <a:r>
              <a:rPr lang="nl-NL" sz="800" dirty="0">
                <a:solidFill>
                  <a:srgbClr val="6A8759"/>
                </a:solidFill>
              </a:rPr>
              <a:t> Product"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</a:t>
            </a:r>
            <a:r>
              <a:rPr lang="nl-NL" sz="800" dirty="0"/>
              <a:t>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globalId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"55774#4004764017607"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"type"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endParaRPr lang="nl-NL" sz="800" dirty="0"/>
          </a:p>
        </p:txBody>
      </p:sp>
    </p:spTree>
    <p:extLst>
      <p:ext uri="{BB962C8B-B14F-4D97-AF65-F5344CB8AC3E}">
        <p14:creationId xmlns:p14="http://schemas.microsoft.com/office/powerpoint/2010/main" val="162975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REST we can solve this right?!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076849" cy="3416400"/>
          </a:xfrm>
        </p:spPr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</a:rPr>
              <a:t>Round trips</a:t>
            </a:r>
            <a:r>
              <a:rPr lang="en-US" dirty="0" smtClean="0"/>
              <a:t>: Expand parameter (leads to over-fetching)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expand=</a:t>
            </a:r>
            <a:r>
              <a:rPr lang="en-US" sz="1600" b="1" dirty="0" err="1" smtClean="0">
                <a:solidFill>
                  <a:schemeClr val="tx1"/>
                </a:solidFill>
              </a:rPr>
              <a:t>product,shipment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mr-IN" dirty="0" smtClean="0"/>
              <a:t>…</a:t>
            </a:r>
            <a:r>
              <a:rPr lang="en-US" dirty="0" smtClean="0"/>
              <a:t>or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</a:rPr>
              <a:t>Over-fetching</a:t>
            </a:r>
            <a:r>
              <a:rPr lang="en-US" dirty="0" smtClean="0"/>
              <a:t>: Fields parameter (yay!)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fields=</a:t>
            </a:r>
            <a:r>
              <a:rPr lang="en-US" sz="1600" b="1" dirty="0" err="1" smtClean="0">
                <a:solidFill>
                  <a:schemeClr val="tx1"/>
                </a:solidFill>
              </a:rPr>
              <a:t>totalPrice,orderItems</a:t>
            </a:r>
            <a:r>
              <a:rPr lang="en-US" sz="1600" b="1" dirty="0" smtClean="0">
                <a:solidFill>
                  <a:schemeClr val="tx1"/>
                </a:solidFill>
              </a:rPr>
              <a:t>(product(</a:t>
            </a:r>
            <a:r>
              <a:rPr lang="en-US" sz="1600" b="1" dirty="0" err="1" smtClean="0">
                <a:solidFill>
                  <a:schemeClr val="tx1"/>
                </a:solidFill>
              </a:rPr>
              <a:t>imageUrl</a:t>
            </a:r>
            <a:r>
              <a:rPr lang="en-US" sz="1600" b="1" dirty="0" smtClean="0">
                <a:solidFill>
                  <a:schemeClr val="tx1"/>
                </a:solidFill>
              </a:rPr>
              <a:t>),shipment(status))</a:t>
            </a:r>
          </a:p>
          <a:p>
            <a:pPr>
              <a:buNone/>
            </a:pP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31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</a:t>
            </a:r>
            <a:r>
              <a:rPr lang="en-GB" dirty="0" smtClean="0"/>
              <a:t>the problem with REST</a:t>
            </a:r>
            <a:endParaRPr lang="en-GB"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smtClean="0"/>
              <a:t>No </a:t>
            </a:r>
            <a:r>
              <a:rPr lang="en-US" dirty="0"/>
              <a:t>real standards </a:t>
            </a:r>
            <a:r>
              <a:rPr lang="en-US" dirty="0" smtClean="0"/>
              <a:t>(</a:t>
            </a:r>
            <a:r>
              <a:rPr lang="en-US" dirty="0"/>
              <a:t>REST=</a:t>
            </a:r>
            <a:r>
              <a:rPr lang="en-US" b="1" dirty="0" smtClean="0">
                <a:solidFill>
                  <a:schemeClr val="tx1"/>
                </a:solidFill>
              </a:rPr>
              <a:t>architectural </a:t>
            </a:r>
            <a:r>
              <a:rPr lang="en-US" b="1" dirty="0">
                <a:solidFill>
                  <a:schemeClr val="tx1"/>
                </a:solidFill>
              </a:rPr>
              <a:t>style</a:t>
            </a:r>
            <a:r>
              <a:rPr lang="en-US" dirty="0" smtClean="0"/>
              <a:t>)</a:t>
            </a:r>
          </a:p>
          <a:p>
            <a:pPr marL="285750" indent="-285750"/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b="1" dirty="0">
                <a:solidFill>
                  <a:schemeClr val="tx1"/>
                </a:solidFill>
              </a:rPr>
              <a:t>do REST right</a:t>
            </a:r>
            <a:r>
              <a:rPr lang="nl-NL" dirty="0"/>
              <a:t> </a:t>
            </a:r>
            <a:r>
              <a:rPr lang="nl-NL" dirty="0" err="1"/>
              <a:t>anyway</a:t>
            </a:r>
            <a:r>
              <a:rPr lang="nl-NL" dirty="0"/>
              <a:t>?</a:t>
            </a:r>
            <a:endParaRPr lang="nl-NL" b="1" dirty="0">
              <a:solidFill>
                <a:schemeClr val="tx1"/>
              </a:solidFill>
            </a:endParaRPr>
          </a:p>
          <a:p>
            <a:pPr marL="285750" indent="-285750"/>
            <a:endParaRPr lang="en-GB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17" y="2490001"/>
            <a:ext cx="2886284" cy="239080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57" y="2483741"/>
            <a:ext cx="3637224" cy="2397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err="1" smtClean="0"/>
              <a:t>GraphQL</a:t>
            </a:r>
            <a:r>
              <a:rPr lang="en-US" dirty="0" smtClean="0"/>
              <a:t>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6" name="Shape 73"/>
          <p:cNvSpPr txBox="1">
            <a:spLocks/>
          </p:cNvSpPr>
          <p:nvPr/>
        </p:nvSpPr>
        <p:spPr>
          <a:xfrm>
            <a:off x="5791200" y="1152476"/>
            <a:ext cx="3666742" cy="3424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</a:t>
            </a:r>
            <a:r>
              <a:rPr lang="mr-IN" dirty="0" err="1" smtClean="0">
                <a:solidFill>
                  <a:srgbClr val="9876AA"/>
                </a:solidFill>
              </a:rPr>
              <a:t>product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    </a:t>
            </a:r>
            <a:r>
              <a:rPr lang="mr-IN" dirty="0" err="1" smtClean="0">
                <a:solidFill>
                  <a:srgbClr val="9876AA"/>
                </a:solidFill>
              </a:rPr>
              <a:t>imageUrl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en-US" dirty="0" smtClean="0">
                <a:solidFill>
                  <a:srgbClr val="9876AA"/>
                </a:solidFill>
              </a:rPr>
              <a:t>          </a:t>
            </a:r>
            <a:r>
              <a:rPr lang="mr-IN" dirty="0" err="1" smtClean="0">
                <a:solidFill>
                  <a:srgbClr val="9876AA"/>
                </a:solidFill>
              </a:rPr>
              <a:t>shipment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    </a:t>
            </a:r>
            <a:r>
              <a:rPr lang="mr-IN" dirty="0" err="1" smtClean="0">
                <a:solidFill>
                  <a:srgbClr val="9876AA"/>
                </a:solidFill>
              </a:rPr>
              <a:t>status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    </a:t>
            </a:r>
            <a:r>
              <a:rPr lang="mr-IN" dirty="0" smtClean="0"/>
              <a:t/>
            </a:r>
            <a:br>
              <a:rPr lang="mr-IN" dirty="0" smtClean="0"/>
            </a:br>
            <a:endParaRPr lang="mr-IN" dirty="0"/>
          </a:p>
        </p:txBody>
      </p:sp>
      <p:sp>
        <p:nvSpPr>
          <p:cNvPr id="7" name="Vierkante haken 6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85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/>
              <a:t>The </a:t>
            </a:r>
            <a:r>
              <a:rPr lang="nl-NL" dirty="0" err="1"/>
              <a:t>same</a:t>
            </a:r>
            <a:r>
              <a:rPr lang="nl-NL" dirty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/>
              <a:t>GraphQL</a:t>
            </a:r>
            <a:endParaRPr lang="en-GB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 smtClean="0"/>
              <a:t>query </a:t>
            </a:r>
            <a:r>
              <a:rPr lang="mr-IN" sz="1600" dirty="0" smtClean="0"/>
              <a:t>{</a:t>
            </a:r>
            <a:r>
              <a:rPr lang="mr-IN" sz="1600" dirty="0"/>
              <a:t/>
            </a:r>
            <a:br>
              <a:rPr lang="mr-IN" sz="1600" dirty="0"/>
            </a:br>
            <a:r>
              <a:rPr lang="mr-IN" sz="1600" dirty="0"/>
              <a:t>    </a:t>
            </a:r>
            <a:r>
              <a:rPr lang="mr-IN" sz="1600" dirty="0" err="1" smtClean="0">
                <a:solidFill>
                  <a:srgbClr val="9876AA"/>
                </a:solidFill>
              </a:rPr>
              <a:t>order</a:t>
            </a:r>
            <a:r>
              <a:rPr lang="mr-IN" sz="1600" dirty="0" smtClean="0">
                <a:solidFill>
                  <a:srgbClr val="9876AA"/>
                </a:solidFill>
              </a:rPr>
              <a:t> </a:t>
            </a:r>
            <a:r>
              <a:rPr lang="mr-IN" sz="1600" dirty="0" smtClean="0"/>
              <a:t>(</a:t>
            </a:r>
            <a:r>
              <a:rPr lang="mr-IN" sz="1600" dirty="0" err="1"/>
              <a:t>id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897BB"/>
                </a:solidFill>
              </a:rPr>
              <a:t>4370307900</a:t>
            </a:r>
            <a:r>
              <a:rPr lang="mr-IN" sz="1600" dirty="0"/>
              <a:t>) {</a:t>
            </a:r>
            <a:br>
              <a:rPr lang="mr-IN" sz="1600" dirty="0"/>
            </a:br>
            <a:r>
              <a:rPr lang="mr-IN" sz="1600" dirty="0"/>
              <a:t>        </a:t>
            </a:r>
            <a:r>
              <a:rPr lang="mr-IN" sz="1600" dirty="0" err="1">
                <a:solidFill>
                  <a:srgbClr val="9876AA"/>
                </a:solidFill>
              </a:rPr>
              <a:t>totalPrice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</a:t>
            </a:r>
            <a:r>
              <a:rPr lang="mr-IN" sz="1600" dirty="0" err="1">
                <a:solidFill>
                  <a:srgbClr val="9876AA"/>
                </a:solidFill>
              </a:rPr>
              <a:t>orderItems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    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   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    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    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   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}</a:t>
            </a:r>
            <a:br>
              <a:rPr lang="mr-IN" sz="1600" dirty="0"/>
            </a:br>
            <a:r>
              <a:rPr lang="mr-IN" sz="1600" dirty="0"/>
              <a:t>    }</a:t>
            </a:r>
            <a:br>
              <a:rPr lang="mr-IN" sz="1600" dirty="0"/>
            </a:br>
            <a:r>
              <a:rPr lang="mr-IN" sz="1600" dirty="0" smtClean="0"/>
              <a:t>}</a:t>
            </a:r>
            <a:endParaRPr sz="1600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359349" y="1152475"/>
            <a:ext cx="5124893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sz="1600" dirty="0" smtClean="0"/>
              <a:t>{</a:t>
            </a:r>
            <a:r>
              <a:rPr lang="mr-IN" sz="1600" dirty="0"/>
              <a:t/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data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order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totalPrice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"23.93"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orderItems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[</a:t>
            </a:r>
            <a:br>
              <a:rPr lang="mr-IN" sz="1600" dirty="0"/>
            </a:br>
            <a:r>
              <a:rPr lang="mr-IN" sz="1600" dirty="0"/>
              <a:t>        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https</a:t>
            </a:r>
            <a:r>
              <a:rPr lang="mr-IN" sz="1600" dirty="0">
                <a:solidFill>
                  <a:srgbClr val="6A8759"/>
                </a:solidFill>
              </a:rPr>
              <a:t>://123.img" </a:t>
            </a:r>
            <a:r>
              <a:rPr lang="mr-IN" sz="1600" dirty="0"/>
              <a:t>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verzonden</a:t>
            </a:r>
            <a:r>
              <a:rPr lang="mr-IN" sz="1600" dirty="0">
                <a:solidFill>
                  <a:srgbClr val="6A8759"/>
                </a:solidFill>
              </a:rPr>
              <a:t>" </a:t>
            </a:r>
            <a:r>
              <a:rPr lang="mr-IN" sz="1600" dirty="0"/>
              <a:t>} 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https</a:t>
            </a:r>
            <a:r>
              <a:rPr lang="mr-IN" sz="1600" dirty="0">
                <a:solidFill>
                  <a:srgbClr val="6A8759"/>
                </a:solidFill>
              </a:rPr>
              <a:t>://234.img" </a:t>
            </a:r>
            <a:r>
              <a:rPr lang="mr-IN" sz="1600" dirty="0"/>
              <a:t>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verzonden</a:t>
            </a:r>
            <a:r>
              <a:rPr lang="mr-IN" sz="1600" dirty="0">
                <a:solidFill>
                  <a:srgbClr val="6A8759"/>
                </a:solidFill>
              </a:rPr>
              <a:t>"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}]</a:t>
            </a:r>
            <a:br>
              <a:rPr lang="mr-IN" sz="1600" dirty="0"/>
            </a:br>
            <a:r>
              <a:rPr lang="mr-IN" sz="1600" dirty="0"/>
              <a:t>    }</a:t>
            </a:r>
            <a:br>
              <a:rPr lang="mr-IN" sz="1600" dirty="0"/>
            </a:br>
            <a:r>
              <a:rPr lang="mr-IN" sz="1600" dirty="0"/>
              <a:t>  }</a:t>
            </a:r>
            <a:br>
              <a:rPr lang="mr-IN" sz="1600" dirty="0"/>
            </a:br>
            <a:r>
              <a:rPr lang="mr-IN" sz="1600" dirty="0"/>
              <a:t>}</a:t>
            </a:r>
            <a:br>
              <a:rPr lang="mr-IN" sz="1600" dirty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65560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85" y="1581985"/>
            <a:ext cx="4604554" cy="2570876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581985"/>
            <a:ext cx="3100685" cy="2570876"/>
          </a:xfrm>
          <a:prstGeom prst="rect">
            <a:avLst/>
          </a:prstGeom>
        </p:spPr>
      </p:pic>
      <p:sp>
        <p:nvSpPr>
          <p:cNvPr id="11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/>
              <a:t>The </a:t>
            </a:r>
            <a:r>
              <a:rPr lang="nl-NL" dirty="0" err="1"/>
              <a:t>same</a:t>
            </a:r>
            <a:r>
              <a:rPr lang="nl-NL" dirty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/>
              <a:t>GraphQL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291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445025"/>
            <a:ext cx="5840733" cy="437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4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runtime</a:t>
            </a:r>
            <a:r>
              <a:rPr lang="nl-NL" dirty="0" smtClean="0"/>
              <a:t>(s)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Runtime (server)</a:t>
            </a:r>
          </a:p>
          <a:p>
            <a:pPr marL="285750" indent="-285750"/>
            <a:r>
              <a:rPr lang="en-GB" dirty="0" smtClean="0"/>
              <a:t>JavaScript </a:t>
            </a:r>
            <a:r>
              <a:rPr lang="en-GB" b="1" dirty="0">
                <a:solidFill>
                  <a:schemeClr val="tx1"/>
                </a:solidFill>
              </a:rPr>
              <a:t>Java</a:t>
            </a:r>
            <a:r>
              <a:rPr lang="en-GB" dirty="0" smtClean="0"/>
              <a:t> Scala C# </a:t>
            </a:r>
            <a:r>
              <a:rPr lang="en-GB" dirty="0" err="1" smtClean="0"/>
              <a:t>Clojure</a:t>
            </a:r>
            <a:r>
              <a:rPr lang="en-GB" dirty="0" smtClean="0"/>
              <a:t> Elixir </a:t>
            </a:r>
            <a:r>
              <a:rPr lang="en-GB" dirty="0" err="1" smtClean="0"/>
              <a:t>Erlang</a:t>
            </a:r>
            <a:r>
              <a:rPr lang="en-GB" dirty="0" smtClean="0"/>
              <a:t> Go Groovy PHP </a:t>
            </a:r>
            <a:r>
              <a:rPr lang="en-GB" dirty="0"/>
              <a:t>Python </a:t>
            </a:r>
            <a:r>
              <a:rPr lang="en-GB" dirty="0" smtClean="0"/>
              <a:t>Ruby</a:t>
            </a:r>
          </a:p>
          <a:p>
            <a:pPr lvl="0">
              <a:buNone/>
            </a:pPr>
            <a:r>
              <a:rPr lang="en-GB" dirty="0" smtClean="0"/>
              <a:t>Client</a:t>
            </a:r>
          </a:p>
          <a:p>
            <a:pPr marL="285750" indent="-285750"/>
            <a:r>
              <a:rPr lang="en-GB" dirty="0"/>
              <a:t>C# / .NET Go Java / Android JavaScript Swift / Objective-C iOS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3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: what do you implement</a:t>
            </a:r>
            <a:endParaRPr lang="en-GB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develop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model, the </a:t>
            </a:r>
            <a:r>
              <a:rPr lang="en-GB" dirty="0" err="1" smtClean="0"/>
              <a:t>GraphQL</a:t>
            </a:r>
            <a:r>
              <a:rPr lang="en-GB" dirty="0" smtClean="0"/>
              <a:t> </a:t>
            </a:r>
            <a:r>
              <a:rPr lang="en-GB" b="1" dirty="0" smtClean="0">
                <a:solidFill>
                  <a:schemeClr val="tx1"/>
                </a:solidFill>
              </a:rPr>
              <a:t>schema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define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</a:t>
            </a:r>
            <a:r>
              <a:rPr lang="en-GB" b="1" dirty="0" smtClean="0"/>
              <a:t>query</a:t>
            </a:r>
            <a:r>
              <a:rPr lang="en-GB" dirty="0" smtClean="0"/>
              <a:t>, e.g. what shape of data do you need?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execute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it using the </a:t>
            </a:r>
            <a:r>
              <a:rPr lang="en-GB" b="1" dirty="0" err="1" smtClean="0"/>
              <a:t>GraphQL</a:t>
            </a:r>
            <a:r>
              <a:rPr lang="en-GB" b="1" dirty="0" smtClean="0"/>
              <a:t> </a:t>
            </a:r>
            <a:r>
              <a:rPr lang="en-GB" dirty="0" smtClean="0"/>
              <a:t>runtime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process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the </a:t>
            </a:r>
            <a:r>
              <a:rPr lang="en-GB" b="1" dirty="0" smtClean="0"/>
              <a:t>result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5954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Schema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>
              <a:buNone/>
            </a:pPr>
            <a:r>
              <a:rPr lang="en-GB" dirty="0"/>
              <a:t>Queries &amp; </a:t>
            </a: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9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What is </a:t>
            </a:r>
            <a:r>
              <a:rPr lang="en-GB" b="1" dirty="0" err="1">
                <a:solidFill>
                  <a:schemeClr val="tx1"/>
                </a:solidFill>
              </a:rPr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Schema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Queries &amp; 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462" y="1191750"/>
            <a:ext cx="5122838" cy="33378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445025"/>
            <a:ext cx="4747980" cy="43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5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schema</a:t>
            </a:r>
            <a:endParaRPr lang="en-GB" dirty="0"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</a:t>
            </a:r>
            <a:r>
              <a:rPr lang="en-GB" b="1" dirty="0" smtClean="0">
                <a:solidFill>
                  <a:schemeClr val="tx1"/>
                </a:solidFill>
              </a:rPr>
              <a:t>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Different model </a:t>
            </a:r>
            <a:r>
              <a:rPr lang="en-GB" b="1" dirty="0" smtClean="0">
                <a:solidFill>
                  <a:schemeClr val="tx1"/>
                </a:solidFill>
              </a:rPr>
              <a:t>implementation options</a:t>
            </a:r>
            <a:endParaRPr lang="en-GB" b="1" dirty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Schema-first</a:t>
            </a:r>
            <a:r>
              <a:rPr lang="en-GB" dirty="0" smtClean="0"/>
              <a:t>: </a:t>
            </a:r>
            <a:r>
              <a:rPr lang="en-GB" dirty="0" err="1" smtClean="0"/>
              <a:t>GraphQL</a:t>
            </a:r>
            <a:r>
              <a:rPr lang="en-GB" dirty="0" smtClean="0"/>
              <a:t> SDL/IDL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Code-first </a:t>
            </a:r>
            <a:r>
              <a:rPr lang="en-GB" dirty="0" smtClean="0"/>
              <a:t>approach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673" y="1017725"/>
            <a:ext cx="2565627" cy="1596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</a:t>
            </a:r>
            <a:r>
              <a:rPr lang="nl-NL" dirty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4274048" y="1152475"/>
            <a:ext cx="4558251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schema </a:t>
            </a:r>
            <a:r>
              <a:rPr lang="nl-NL" dirty="0" smtClean="0"/>
              <a:t>{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smtClean="0">
                <a:solidFill>
                  <a:srgbClr val="CC7832"/>
                </a:solidFill>
              </a:rPr>
              <a:t>query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Query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mutation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Mutation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subscription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Subscription</a:t>
            </a:r>
            <a:br>
              <a:rPr lang="nl-NL" dirty="0" smtClean="0"/>
            </a:b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Mutation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Subscription </a:t>
            </a:r>
            <a:r>
              <a:rPr lang="nl-NL" dirty="0" smtClean="0"/>
              <a:t>{ </a:t>
            </a:r>
            <a:r>
              <a:rPr lang="mr-IN" dirty="0">
                <a:solidFill>
                  <a:srgbClr val="9876AA"/>
                </a:solidFill>
              </a:rPr>
              <a:t>…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nl-NL" dirty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/>
          </a:p>
        </p:txBody>
      </p:sp>
      <p:sp>
        <p:nvSpPr>
          <p:cNvPr id="5" name="Shape 91"/>
          <p:cNvSpPr txBox="1">
            <a:spLocks/>
          </p:cNvSpPr>
          <p:nvPr/>
        </p:nvSpPr>
        <p:spPr>
          <a:xfrm>
            <a:off x="311699" y="1152475"/>
            <a:ext cx="3962349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Special schema types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dirty="0" smtClean="0"/>
              <a:t>Query: </a:t>
            </a:r>
            <a:r>
              <a:rPr lang="nl-NL" b="1" dirty="0" err="1" smtClean="0">
                <a:solidFill>
                  <a:schemeClr val="tx1"/>
                </a:solidFill>
              </a:rPr>
              <a:t>fetching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data</a:t>
            </a:r>
            <a:endParaRPr lang="nl-NL" dirty="0"/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dirty="0" err="1" smtClean="0"/>
              <a:t>Mutation</a:t>
            </a:r>
            <a:r>
              <a:rPr lang="nl-NL" dirty="0" smtClean="0"/>
              <a:t>: </a:t>
            </a:r>
            <a:r>
              <a:rPr lang="nl-NL" b="1" dirty="0" err="1" smtClean="0">
                <a:solidFill>
                  <a:schemeClr val="tx1"/>
                </a:solidFill>
              </a:rPr>
              <a:t>modifying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data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dirty="0" smtClean="0"/>
              <a:t>Subscription: </a:t>
            </a:r>
            <a:r>
              <a:rPr lang="nl-NL" b="1" dirty="0" err="1" smtClean="0">
                <a:solidFill>
                  <a:schemeClr val="tx1"/>
                </a:solidFill>
              </a:rPr>
              <a:t>notifications</a:t>
            </a:r>
            <a:endParaRPr lang="nl-NL" b="1" dirty="0" smtClean="0">
              <a:solidFill>
                <a:schemeClr val="tx1"/>
              </a:solidFill>
            </a:endParaRPr>
          </a:p>
          <a:p>
            <a:pPr marL="285750" lvl="1" indent="-285750">
              <a:lnSpc>
                <a:spcPct val="150000"/>
              </a:lnSpc>
              <a:spcAft>
                <a:spcPts val="0"/>
              </a:spcAft>
              <a:buClrTx/>
            </a:pPr>
            <a:endParaRPr lang="nl-NL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schema: type 1</a:t>
            </a:r>
            <a:endParaRPr lang="nl-NL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schema </a:t>
            </a:r>
            <a:r>
              <a:rPr lang="nl-NL" dirty="0" smtClean="0"/>
              <a:t>{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smtClean="0">
                <a:solidFill>
                  <a:srgbClr val="CC7832"/>
                </a:solidFill>
              </a:rPr>
              <a:t>query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Query</a:t>
            </a:r>
            <a:br>
              <a:rPr lang="nl-NL" dirty="0" smtClean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b="1" dirty="0" smtClean="0">
              <a:solidFill>
                <a:srgbClr val="CC7832"/>
              </a:solidFill>
            </a:endParaRPr>
          </a:p>
          <a:p>
            <a:pPr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nl-NL" dirty="0" smtClean="0"/>
              <a:t>{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dirty="0" smtClean="0">
                <a:solidFill>
                  <a:srgbClr val="9876AA"/>
                </a:solidFill>
              </a:rPr>
              <a:t>order</a:t>
            </a:r>
            <a:r>
              <a:rPr lang="nl-NL" dirty="0" smtClean="0"/>
              <a:t>(</a:t>
            </a:r>
            <a:r>
              <a:rPr lang="nl-NL" dirty="0" err="1" smtClean="0"/>
              <a:t>id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Long!)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Order</a:t>
            </a:r>
            <a:br>
              <a:rPr lang="nl-NL" dirty="0" smtClean="0"/>
            </a:br>
            <a:r>
              <a:rPr lang="nl-NL" dirty="0" smtClean="0"/>
              <a:t>}</a:t>
            </a:r>
          </a:p>
        </p:txBody>
      </p:sp>
      <p:sp>
        <p:nvSpPr>
          <p:cNvPr id="9" name="Shape 61"/>
          <p:cNvSpPr txBox="1">
            <a:spLocks/>
          </p:cNvSpPr>
          <p:nvPr/>
        </p:nvSpPr>
        <p:spPr>
          <a:xfrm>
            <a:off x="3333504" y="1152475"/>
            <a:ext cx="873970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/>
              <a:t>Query </a:t>
            </a:r>
            <a:r>
              <a:rPr lang="en-GB" dirty="0" smtClean="0"/>
              <a:t>is top level </a:t>
            </a:r>
            <a:r>
              <a:rPr lang="en-GB" b="1" dirty="0" smtClean="0">
                <a:solidFill>
                  <a:schemeClr val="tx1"/>
                </a:solidFill>
              </a:rPr>
              <a:t>schema type</a:t>
            </a:r>
            <a:endParaRPr lang="en-GB" dirty="0" smtClean="0"/>
          </a:p>
          <a:p>
            <a:pPr marL="285750" indent="-285750"/>
            <a:r>
              <a:rPr lang="en-GB" dirty="0" smtClean="0"/>
              <a:t>The </a:t>
            </a:r>
            <a:r>
              <a:rPr lang="en-GB" b="1" dirty="0" smtClean="0">
                <a:solidFill>
                  <a:schemeClr val="tx1"/>
                </a:solidFill>
              </a:rPr>
              <a:t>root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of your Graph</a:t>
            </a:r>
          </a:p>
          <a:p>
            <a:pPr marL="285750" indent="-285750"/>
            <a:r>
              <a:rPr lang="en-GB" dirty="0" smtClean="0"/>
              <a:t>Fields which you can </a:t>
            </a:r>
            <a:r>
              <a:rPr lang="en-GB" b="1" dirty="0" smtClean="0">
                <a:solidFill>
                  <a:schemeClr val="tx1"/>
                </a:solidFill>
              </a:rPr>
              <a:t>query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on!</a:t>
            </a:r>
          </a:p>
        </p:txBody>
      </p:sp>
    </p:spTree>
    <p:extLst>
      <p:ext uri="{BB962C8B-B14F-4D97-AF65-F5344CB8AC3E}">
        <p14:creationId xmlns:p14="http://schemas.microsoft.com/office/powerpoint/2010/main" val="119002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/>
              <a:t>schema: </a:t>
            </a:r>
            <a:r>
              <a:rPr lang="nl-NL" dirty="0" smtClean="0"/>
              <a:t>types 2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TypeName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fieldName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FieldType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smtClean="0"/>
              <a:t>Built-in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73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860125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/>
              <a:t>Built-in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47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4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!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Other</a:t>
            </a:r>
            <a:r>
              <a:rPr lang="nl-NL" dirty="0" smtClean="0"/>
              <a:t> type options:</a:t>
            </a:r>
          </a:p>
          <a:p>
            <a:pPr marL="285750" indent="-285750"/>
            <a:r>
              <a:rPr lang="nl-NL" dirty="0" smtClean="0"/>
              <a:t>!   </a:t>
            </a:r>
            <a:r>
              <a:rPr lang="nl-NL" dirty="0" err="1" smtClean="0"/>
              <a:t>mandatory</a:t>
            </a:r>
            <a:r>
              <a:rPr lang="nl-NL" dirty="0" smtClean="0"/>
              <a:t> fields or parameters</a:t>
            </a:r>
          </a:p>
          <a:p>
            <a:pPr marL="285750" indent="-285750"/>
            <a:r>
              <a:rPr lang="nl-NL" dirty="0" smtClean="0"/>
              <a:t>[]  </a:t>
            </a:r>
            <a:r>
              <a:rPr lang="nl-NL" dirty="0" err="1" smtClean="0"/>
              <a:t>lists</a:t>
            </a:r>
            <a:r>
              <a:rPr lang="nl-NL" dirty="0" smtClean="0"/>
              <a:t> (non </a:t>
            </a:r>
            <a:r>
              <a:rPr lang="nl-NL" dirty="0" err="1" smtClean="0"/>
              <a:t>scalar</a:t>
            </a:r>
            <a:r>
              <a:rPr lang="nl-NL" dirty="0" smtClean="0"/>
              <a:t>)</a:t>
            </a:r>
          </a:p>
          <a:p>
            <a:pPr marL="285750" indent="-285750"/>
            <a:r>
              <a:rPr lang="nl-NL" dirty="0" err="1" smtClean="0"/>
              <a:t>And</a:t>
            </a:r>
            <a:r>
              <a:rPr lang="nl-NL" dirty="0" smtClean="0"/>
              <a:t> more </a:t>
            </a:r>
            <a:r>
              <a:rPr lang="nl-NL" dirty="0" err="1" smtClean="0"/>
              <a:t>build</a:t>
            </a:r>
            <a:r>
              <a:rPr lang="nl-NL" dirty="0" smtClean="0"/>
              <a:t> in types like</a:t>
            </a:r>
            <a:r>
              <a:rPr lang="en-US" dirty="0" smtClean="0"/>
              <a:t> interface, </a:t>
            </a:r>
            <a:r>
              <a:rPr lang="en-US" dirty="0" err="1" smtClean="0"/>
              <a:t>enum</a:t>
            </a:r>
            <a:r>
              <a:rPr lang="en-US" dirty="0" smtClean="0"/>
              <a:t>, etc.</a:t>
            </a:r>
          </a:p>
          <a:p>
            <a:pPr marL="285750" indent="-285750"/>
            <a:r>
              <a:rPr lang="nl-NL" dirty="0"/>
              <a:t>Or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Scalar</a:t>
            </a:r>
            <a:r>
              <a:rPr lang="nl-NL" dirty="0"/>
              <a:t> types.</a:t>
            </a:r>
          </a:p>
          <a:p>
            <a:pPr marL="285750" indent="-285750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9653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</a:t>
            </a:r>
            <a:r>
              <a:rPr lang="nl-NL" dirty="0"/>
              <a:t>5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totalPrice</a:t>
            </a:r>
            <a:r>
              <a:rPr lang="nl-NL" dirty="0" smtClean="0"/>
              <a:t>(format: String!) 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433776" y="1152475"/>
            <a:ext cx="4710224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smtClean="0"/>
              <a:t>Fields on a type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 smtClean="0"/>
          </a:p>
          <a:p>
            <a:pPr marL="285750" indent="-285750"/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marked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null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! </a:t>
            </a:r>
            <a:r>
              <a:rPr lang="nl-NL" dirty="0" err="1" smtClean="0"/>
              <a:t>sign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488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/>
              <a:t> </a:t>
            </a:r>
            <a:r>
              <a:rPr lang="nl-NL" dirty="0" smtClean="0"/>
              <a:t>schema: model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shape</a:t>
            </a:r>
            <a:r>
              <a:rPr lang="nl-NL" dirty="0" smtClean="0"/>
              <a:t> of </a:t>
            </a:r>
            <a:r>
              <a:rPr lang="nl-NL" dirty="0" err="1" smtClean="0"/>
              <a:t>your</a:t>
            </a:r>
            <a:r>
              <a:rPr lang="nl-NL" dirty="0" smtClean="0"/>
              <a:t> data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974037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Order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 err="1">
                <a:solidFill>
                  <a:srgbClr val="9876AA"/>
                </a:solidFill>
              </a:rPr>
              <a:t>totalPrice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String</a:t>
            </a:r>
            <a:r>
              <a:rPr lang="nl-NL" sz="1400" dirty="0">
                <a:solidFill>
                  <a:srgbClr val="CC7832"/>
                </a:solidFill>
              </a:rPr>
              <a:t>,</a:t>
            </a:r>
            <a:br>
              <a:rPr lang="nl-NL" sz="1400" dirty="0">
                <a:solidFill>
                  <a:srgbClr val="CC7832"/>
                </a:solidFill>
              </a:rPr>
            </a:br>
            <a:r>
              <a:rPr lang="nl-NL" sz="1400" dirty="0">
                <a:solidFill>
                  <a:srgbClr val="CC7832"/>
                </a:solidFill>
              </a:rPr>
              <a:t>    </a:t>
            </a:r>
            <a:r>
              <a:rPr lang="nl-NL" sz="1400" dirty="0" err="1">
                <a:solidFill>
                  <a:srgbClr val="9876AA"/>
                </a:solidFill>
              </a:rPr>
              <a:t>orderItems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[</a:t>
            </a:r>
            <a:r>
              <a:rPr lang="nl-NL" sz="1400" dirty="0" err="1"/>
              <a:t>OrderItem</a:t>
            </a:r>
            <a:r>
              <a:rPr lang="nl-NL" sz="1400" dirty="0"/>
              <a:t>]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700" y="2041452"/>
            <a:ext cx="8520600" cy="14711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err="1" smtClean="0">
                <a:solidFill>
                  <a:srgbClr val="FFC66D"/>
                </a:solidFill>
              </a:rPr>
              <a:t>OrderItem</a:t>
            </a:r>
            <a:r>
              <a:rPr lang="nl-NL" sz="1400" dirty="0" smtClean="0">
                <a:solidFill>
                  <a:srgbClr val="FFC66D"/>
                </a:solidFill>
              </a:rPr>
              <a:t>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,</a:t>
            </a:r>
            <a:br>
              <a:rPr lang="nl-NL" sz="1400" dirty="0" smtClean="0">
                <a:solidFill>
                  <a:srgbClr val="CC7832"/>
                </a:solidFill>
              </a:rPr>
            </a:br>
            <a:r>
              <a:rPr lang="nl-NL" sz="1400" dirty="0" smtClean="0">
                <a:solidFill>
                  <a:srgbClr val="CC7832"/>
                </a:solidFill>
              </a:rPr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shipment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Shipment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endParaRPr lang="nl-NL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24" y="1152475"/>
            <a:ext cx="6080776" cy="1251349"/>
          </a:xfrm>
          <a:prstGeom prst="rect">
            <a:avLst/>
          </a:prstGeom>
        </p:spPr>
      </p:pic>
      <p:sp>
        <p:nvSpPr>
          <p:cNvPr id="9" name="Tijdelijke aanduiding voor tekst 2"/>
          <p:cNvSpPr txBox="1">
            <a:spLocks/>
          </p:cNvSpPr>
          <p:nvPr/>
        </p:nvSpPr>
        <p:spPr>
          <a:xfrm>
            <a:off x="311700" y="3336831"/>
            <a:ext cx="8520600" cy="1806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Product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imageUrl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Shipment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status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6713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err="1" smtClean="0">
                <a:solidFill>
                  <a:schemeClr val="tx1"/>
                </a:solidFill>
              </a:rPr>
              <a:t>GraphQL</a:t>
            </a:r>
            <a:r>
              <a:rPr lang="en-GB" b="1" dirty="0" smtClean="0">
                <a:solidFill>
                  <a:schemeClr val="tx1"/>
                </a:solidFill>
              </a:rPr>
              <a:t> Java</a:t>
            </a:r>
          </a:p>
          <a:p>
            <a:pPr>
              <a:buNone/>
            </a:pPr>
            <a:r>
              <a:rPr lang="en-GB" dirty="0"/>
              <a:t>Queries &amp; </a:t>
            </a: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05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is GraphQL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chemeClr val="tx1"/>
                </a:solidFill>
              </a:rPr>
              <a:t>query language</a:t>
            </a:r>
            <a:r>
              <a:rPr lang="en-GB" dirty="0"/>
              <a:t> for your </a:t>
            </a:r>
            <a:r>
              <a:rPr lang="en-GB" b="1" dirty="0" smtClean="0">
                <a:solidFill>
                  <a:schemeClr val="tx1"/>
                </a:solidFill>
              </a:rPr>
              <a:t>API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developed </a:t>
            </a:r>
            <a:r>
              <a:rPr lang="en-GB" b="1" dirty="0" smtClean="0">
                <a:solidFill>
                  <a:schemeClr val="tx1"/>
                </a:solidFill>
              </a:rPr>
              <a:t>by </a:t>
            </a:r>
            <a:r>
              <a:rPr lang="en-GB" b="1" dirty="0">
                <a:solidFill>
                  <a:schemeClr val="tx1"/>
                </a:solidFill>
              </a:rPr>
              <a:t>Facebook</a:t>
            </a:r>
            <a:r>
              <a:rPr lang="en-GB" dirty="0"/>
              <a:t>….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….and a </a:t>
            </a:r>
            <a:r>
              <a:rPr lang="en-GB" b="1" dirty="0" smtClean="0">
                <a:solidFill>
                  <a:schemeClr val="tx1"/>
                </a:solidFill>
              </a:rPr>
              <a:t>runtime </a:t>
            </a:r>
            <a:r>
              <a:rPr lang="en-GB" b="1" dirty="0">
                <a:solidFill>
                  <a:schemeClr val="tx1"/>
                </a:solidFill>
              </a:rPr>
              <a:t>for executing queries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With </a:t>
            </a:r>
            <a:r>
              <a:rPr lang="en-GB" dirty="0" err="1"/>
              <a:t>GraphQL</a:t>
            </a:r>
            <a:r>
              <a:rPr lang="en-GB" dirty="0"/>
              <a:t>, 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services </a:t>
            </a:r>
            <a:r>
              <a:rPr lang="en-GB" b="1" dirty="0" smtClean="0">
                <a:solidFill>
                  <a:schemeClr val="tx1"/>
                </a:solidFill>
              </a:rPr>
              <a:t>typically </a:t>
            </a:r>
            <a:r>
              <a:rPr lang="en-GB" dirty="0" smtClean="0"/>
              <a:t>respond </a:t>
            </a:r>
            <a:r>
              <a:rPr lang="en-GB" dirty="0"/>
              <a:t>using </a:t>
            </a:r>
            <a:r>
              <a:rPr lang="en-GB" b="1" dirty="0">
                <a:solidFill>
                  <a:schemeClr val="tx1"/>
                </a:solidFill>
              </a:rPr>
              <a:t>JSON</a:t>
            </a:r>
            <a:r>
              <a:rPr lang="en-GB" dirty="0"/>
              <a:t>, however does not require it.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174" y="1152475"/>
            <a:ext cx="1056126" cy="1056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Java, the players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832300" cy="3546847"/>
          </a:xfrm>
        </p:spPr>
        <p:txBody>
          <a:bodyPr/>
          <a:lstStyle/>
          <a:p>
            <a:pPr marL="285750" indent="-285750"/>
            <a:r>
              <a:rPr lang="nl-NL" dirty="0" err="1"/>
              <a:t>graphql-java</a:t>
            </a:r>
            <a:r>
              <a:rPr lang="nl-NL" dirty="0"/>
              <a:t>: </a:t>
            </a:r>
            <a:r>
              <a:rPr lang="nl-NL" b="1" dirty="0">
                <a:solidFill>
                  <a:schemeClr val="tx1"/>
                </a:solidFill>
              </a:rPr>
              <a:t>Java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runtime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GraphQL</a:t>
            </a:r>
            <a:endParaRPr lang="nl-NL" dirty="0"/>
          </a:p>
          <a:p>
            <a:pPr marL="285750" indent="-285750"/>
            <a:r>
              <a:rPr lang="nl-NL" dirty="0" err="1"/>
              <a:t>graphql-java-dataloader</a:t>
            </a:r>
            <a:r>
              <a:rPr lang="nl-NL" dirty="0"/>
              <a:t>: Java 8 port of </a:t>
            </a:r>
            <a:r>
              <a:rPr lang="nl-NL" b="1" dirty="0">
                <a:solidFill>
                  <a:schemeClr val="tx1"/>
                </a:solidFill>
              </a:rPr>
              <a:t>Facebook </a:t>
            </a:r>
            <a:r>
              <a:rPr lang="nl-NL" b="1" dirty="0" err="1">
                <a:solidFill>
                  <a:schemeClr val="tx1"/>
                </a:solidFill>
              </a:rPr>
              <a:t>DataLoader</a:t>
            </a:r>
            <a:endParaRPr lang="nl-NL" dirty="0">
              <a:solidFill>
                <a:schemeClr val="tx1"/>
              </a:solidFill>
            </a:endParaRPr>
          </a:p>
          <a:p>
            <a:pPr marL="285750" indent="-285750"/>
            <a:r>
              <a:rPr lang="nl-NL" dirty="0" err="1"/>
              <a:t>graphql-java-annotations</a:t>
            </a:r>
            <a:r>
              <a:rPr lang="nl-NL" dirty="0"/>
              <a:t>: </a:t>
            </a:r>
            <a:r>
              <a:rPr lang="nl-NL" dirty="0" err="1"/>
              <a:t>annotation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b="1" dirty="0">
                <a:solidFill>
                  <a:schemeClr val="tx1"/>
                </a:solidFill>
              </a:rPr>
              <a:t>code-first</a:t>
            </a:r>
            <a:r>
              <a:rPr lang="nl-NL" dirty="0"/>
              <a:t> </a:t>
            </a:r>
            <a:r>
              <a:rPr lang="nl-NL" dirty="0" smtClean="0"/>
              <a:t>approach</a:t>
            </a:r>
          </a:p>
          <a:p>
            <a:pPr marL="285750" indent="-285750"/>
            <a:r>
              <a:rPr lang="nl-NL" dirty="0" err="1"/>
              <a:t>graphql-spqr</a:t>
            </a:r>
            <a:r>
              <a:rPr lang="nl-NL" dirty="0"/>
              <a:t>: Code-first </a:t>
            </a:r>
            <a:r>
              <a:rPr lang="nl-NL" dirty="0" err="1"/>
              <a:t>java</a:t>
            </a:r>
            <a:r>
              <a:rPr lang="nl-NL" dirty="0"/>
              <a:t>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b="1" dirty="0">
                <a:solidFill>
                  <a:schemeClr val="tx1"/>
                </a:solidFill>
              </a:rPr>
              <a:t>Rapid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development</a:t>
            </a:r>
          </a:p>
          <a:p>
            <a:pPr marL="285750" indent="-285750"/>
            <a:r>
              <a:rPr lang="nl-NL" dirty="0" err="1"/>
              <a:t>graphql</a:t>
            </a:r>
            <a:r>
              <a:rPr lang="nl-NL" dirty="0"/>
              <a:t>-</a:t>
            </a:r>
            <a:r>
              <a:rPr lang="nl-NL" dirty="0" err="1"/>
              <a:t>java</a:t>
            </a:r>
            <a:r>
              <a:rPr lang="nl-NL" dirty="0"/>
              <a:t>-tools: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b="1" dirty="0">
                <a:solidFill>
                  <a:schemeClr val="tx1"/>
                </a:solidFill>
              </a:rPr>
              <a:t>schema-first</a:t>
            </a:r>
            <a:r>
              <a:rPr lang="nl-NL" dirty="0"/>
              <a:t> </a:t>
            </a:r>
            <a:r>
              <a:rPr lang="nl-NL" dirty="0" err="1"/>
              <a:t>GraphQL</a:t>
            </a:r>
            <a:r>
              <a:rPr lang="nl-NL" dirty="0"/>
              <a:t> development</a:t>
            </a:r>
          </a:p>
          <a:p>
            <a:pPr marL="285750" indent="-285750"/>
            <a:r>
              <a:rPr lang="nl-NL" dirty="0" err="1"/>
              <a:t>graphql-java-servlet</a:t>
            </a:r>
            <a:r>
              <a:rPr lang="nl-NL" dirty="0"/>
              <a:t>: </a:t>
            </a:r>
            <a:r>
              <a:rPr lang="nl-NL" b="1" dirty="0" err="1">
                <a:solidFill>
                  <a:schemeClr val="tx1"/>
                </a:solidFill>
              </a:rPr>
              <a:t>servlet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/>
              <a:t>endpoint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GraphQL</a:t>
            </a:r>
            <a:r>
              <a:rPr lang="nl-NL" dirty="0"/>
              <a:t> </a:t>
            </a:r>
          </a:p>
          <a:p>
            <a:pPr marL="285750" indent="-285750"/>
            <a:r>
              <a:rPr lang="nl-NL" dirty="0" err="1"/>
              <a:t>graphql</a:t>
            </a:r>
            <a:r>
              <a:rPr lang="nl-NL" dirty="0"/>
              <a:t>-spring-boot: </a:t>
            </a:r>
            <a:r>
              <a:rPr lang="nl-NL" b="1" dirty="0">
                <a:solidFill>
                  <a:schemeClr val="tx1"/>
                </a:solidFill>
              </a:rPr>
              <a:t>Spring </a:t>
            </a:r>
            <a:r>
              <a:rPr lang="nl-NL" b="1" dirty="0" smtClean="0">
                <a:solidFill>
                  <a:schemeClr val="tx1"/>
                </a:solidFill>
              </a:rPr>
              <a:t>Boot</a:t>
            </a:r>
            <a:r>
              <a:rPr lang="nl-NL" b="1" dirty="0" smtClean="0"/>
              <a:t> </a:t>
            </a:r>
            <a:r>
              <a:rPr lang="nl-NL" b="1" dirty="0"/>
              <a:t>starter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 smtClean="0"/>
              <a:t>GraphQL</a:t>
            </a:r>
            <a:r>
              <a:rPr lang="nl-NL" dirty="0"/>
              <a:t/>
            </a:r>
            <a:br>
              <a:rPr lang="nl-NL" dirty="0"/>
            </a:br>
            <a:endParaRPr lang="nl-NL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 first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00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code-first </a:t>
            </a:r>
            <a:r>
              <a:rPr lang="nl-NL" dirty="0" smtClean="0"/>
              <a:t>(builder </a:t>
            </a:r>
            <a:r>
              <a:rPr lang="nl-NL" dirty="0" err="1" smtClean="0"/>
              <a:t>style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queryType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b="1" dirty="0">
                <a:solidFill>
                  <a:schemeClr val="tx1"/>
                </a:solidFill>
              </a:rPr>
              <a:t>name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"Query"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.argument(</a:t>
            </a:r>
            <a:r>
              <a:rPr lang="nl-NL" sz="1600" dirty="0" err="1"/>
              <a:t>GraphQLArgument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id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>
                <a:solidFill>
                  <a:srgbClr val="CC7832"/>
                </a:solidFill>
              </a:rPr>
              <a:t>, 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GraphQLLong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orderType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orderType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b="1" dirty="0">
                <a:solidFill>
                  <a:schemeClr val="tx1"/>
                </a:solidFill>
              </a:rPr>
              <a:t>name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totalPrice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GraphQLString</a:t>
            </a:r>
            <a:r>
              <a:rPr lang="nl-NL" sz="1600" dirty="0" smtClean="0"/>
              <a:t>))</a:t>
            </a:r>
            <a:endParaRPr lang="nl-NL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b="1" dirty="0" err="1">
                <a:solidFill>
                  <a:schemeClr val="tx1"/>
                </a:solidFill>
              </a:rPr>
              <a:t>GraphQLSchema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/>
              <a:t>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 </a:t>
            </a:r>
            <a:br>
              <a:rPr lang="nl-NL" sz="1600" dirty="0"/>
            </a:br>
            <a:endParaRPr lang="nl-NL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Order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 err="1">
                <a:solidFill>
                  <a:srgbClr val="9876AA"/>
                </a:solidFill>
              </a:rPr>
              <a:t>totalPrice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String</a:t>
            </a:r>
            <a:br>
              <a:rPr lang="nl-NL" sz="1400" dirty="0"/>
            </a:br>
            <a:r>
              <a:rPr lang="nl-NL" sz="1400" dirty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5950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Java: </a:t>
            </a:r>
            <a:r>
              <a:rPr lang="nl-NL" dirty="0" smtClean="0"/>
              <a:t>code-first, </a:t>
            </a:r>
            <a:r>
              <a:rPr lang="nl-NL" dirty="0" err="1" smtClean="0"/>
              <a:t>execution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10626376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>
                <a:solidFill>
                  <a:srgbClr val="CC7832"/>
                </a:solidFill>
              </a:rPr>
              <a:t>val </a:t>
            </a:r>
            <a:r>
              <a:rPr lang="nl-NL" dirty="0" err="1" smtClean="0"/>
              <a:t>graphQL</a:t>
            </a:r>
            <a:r>
              <a:rPr lang="nl-NL" dirty="0" smtClean="0"/>
              <a:t> = </a:t>
            </a:r>
            <a:r>
              <a:rPr lang="nl-NL" dirty="0" err="1" smtClean="0"/>
              <a:t>GraphQL.newGraphQL</a:t>
            </a:r>
            <a:r>
              <a:rPr lang="nl-NL" dirty="0" smtClean="0"/>
              <a:t>(</a:t>
            </a:r>
            <a:r>
              <a:rPr lang="nl-NL" b="1" dirty="0" smtClean="0">
                <a:solidFill>
                  <a:schemeClr val="tx1"/>
                </a:solidFill>
              </a:rPr>
              <a:t>schema</a:t>
            </a:r>
            <a:r>
              <a:rPr lang="nl-NL" dirty="0" smtClean="0"/>
              <a:t>).</a:t>
            </a:r>
            <a:r>
              <a:rPr lang="nl-NL" dirty="0" err="1"/>
              <a:t>build</a:t>
            </a:r>
            <a:r>
              <a:rPr lang="nl-NL" dirty="0" smtClean="0"/>
              <a:t>()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/>
              <a:t>graphQL.</a:t>
            </a:r>
            <a:r>
              <a:rPr lang="nl-NL" b="1" dirty="0" err="1">
                <a:solidFill>
                  <a:schemeClr val="tx1"/>
                </a:solidFill>
              </a:rPr>
              <a:t>execute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”</a:t>
            </a:r>
            <a:r>
              <a:rPr lang="en-US" dirty="0">
                <a:solidFill>
                  <a:srgbClr val="6A8759"/>
                </a:solidFill>
              </a:rPr>
              <a:t>query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  <p:sp>
        <p:nvSpPr>
          <p:cNvPr id="6" name="Shape 73"/>
          <p:cNvSpPr txBox="1">
            <a:spLocks/>
          </p:cNvSpPr>
          <p:nvPr/>
        </p:nvSpPr>
        <p:spPr>
          <a:xfrm>
            <a:off x="311700" y="2453833"/>
            <a:ext cx="8520600" cy="241910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  <p:sp>
        <p:nvSpPr>
          <p:cNvPr id="7" name="Shape 73"/>
          <p:cNvSpPr txBox="1">
            <a:spLocks/>
          </p:cNvSpPr>
          <p:nvPr/>
        </p:nvSpPr>
        <p:spPr>
          <a:xfrm>
            <a:off x="4019107" y="2453833"/>
            <a:ext cx="5124893" cy="241910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/>
              <a:t>Result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order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"23.93”</a:t>
            </a:r>
            <a:endParaRPr lang="en-US" dirty="0">
              <a:solidFill>
                <a:srgbClr val="CC7832"/>
              </a:solidFill>
            </a:endParaRP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  <a:br>
              <a:rPr lang="mr-IN" dirty="0"/>
            </a:br>
            <a:endParaRPr lang="en-US" dirty="0"/>
          </a:p>
        </p:txBody>
      </p:sp>
      <p:sp>
        <p:nvSpPr>
          <p:cNvPr id="8" name="Vierkante haken 7"/>
          <p:cNvSpPr/>
          <p:nvPr/>
        </p:nvSpPr>
        <p:spPr>
          <a:xfrm>
            <a:off x="7084541" y="1474572"/>
            <a:ext cx="1952366" cy="1987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147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</a:t>
            </a:r>
            <a:r>
              <a:rPr lang="nl-NL" dirty="0" err="1"/>
              <a:t>DataFetcher</a:t>
            </a:r>
            <a:r>
              <a:rPr lang="nl-NL" dirty="0"/>
              <a:t> (field </a:t>
            </a:r>
            <a:r>
              <a:rPr lang="nl-NL" dirty="0" err="1" smtClean="0"/>
              <a:t>resolver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queryType</a:t>
            </a:r>
            <a:r>
              <a:rPr lang="nl-NL" dirty="0"/>
              <a:t> = </a:t>
            </a:r>
            <a:r>
              <a:rPr lang="nl-NL" dirty="0" err="1"/>
              <a:t>GraphQLObjectType.newObject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.</a:t>
            </a:r>
            <a:r>
              <a:rPr lang="nl-NL" b="1" dirty="0">
                <a:solidFill>
                  <a:schemeClr val="tx1"/>
                </a:solidFill>
              </a:rPr>
              <a:t>name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"Query"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.field(</a:t>
            </a:r>
            <a:r>
              <a:rPr lang="nl-NL" dirty="0" err="1"/>
              <a:t>GraphQLFieldDefinition.newFieldDefinition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b="1" dirty="0">
                <a:solidFill>
                  <a:schemeClr val="tx1"/>
                </a:solidFill>
              </a:rPr>
              <a:t>name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b="1" dirty="0">
                <a:solidFill>
                  <a:schemeClr val="tx1"/>
                </a:solidFill>
              </a:rPr>
              <a:t>argument</a:t>
            </a:r>
            <a:r>
              <a:rPr lang="nl-NL" dirty="0"/>
              <a:t>(</a:t>
            </a:r>
            <a:r>
              <a:rPr lang="nl-NL" dirty="0" err="1"/>
              <a:t>GraphQLArgument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 smtClean="0">
                <a:solidFill>
                  <a:srgbClr val="6A8759"/>
                </a:solidFill>
              </a:rPr>
              <a:t>"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i="1" dirty="0" err="1" smtClean="0">
                <a:solidFill>
                  <a:srgbClr val="9876AA"/>
                </a:solidFill>
              </a:rPr>
              <a:t>GraphQLLong</a:t>
            </a:r>
            <a:r>
              <a:rPr lang="nl-NL" dirty="0"/>
              <a:t>))</a:t>
            </a:r>
            <a:br>
              <a:rPr lang="nl-NL" dirty="0"/>
            </a:br>
            <a:r>
              <a:rPr lang="nl-NL" dirty="0"/>
              <a:t>                .type(</a:t>
            </a:r>
            <a:r>
              <a:rPr lang="nl-NL" dirty="0" err="1"/>
              <a:t>orderType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b="1" dirty="0" err="1">
                <a:solidFill>
                  <a:schemeClr val="tx1"/>
                </a:solidFill>
              </a:rPr>
              <a:t>dataFetcher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b="1" dirty="0"/>
              <a:t>{ </a:t>
            </a:r>
            <a:r>
              <a:rPr lang="nl-NL" dirty="0" err="1" smtClean="0"/>
              <a:t>env</a:t>
            </a:r>
            <a:r>
              <a:rPr lang="nl-NL" dirty="0" smtClean="0"/>
              <a:t>: </a:t>
            </a:r>
            <a:r>
              <a:rPr lang="nl-NL" dirty="0" err="1" smtClean="0"/>
              <a:t>DataFetchingEnvironment</a:t>
            </a:r>
            <a:r>
              <a:rPr lang="nl-NL" dirty="0" smtClean="0"/>
              <a:t> </a:t>
            </a:r>
            <a:r>
              <a:rPr lang="nl-NL" b="1" dirty="0"/>
              <a:t>-&gt; </a:t>
            </a:r>
            <a:endParaRPr lang="nl-NL" b="1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/>
              <a:t>	</a:t>
            </a:r>
            <a:r>
              <a:rPr lang="nl-NL" b="1" dirty="0" smtClean="0"/>
              <a:t>	</a:t>
            </a:r>
            <a:r>
              <a:rPr lang="nl-NL" dirty="0" err="1" smtClean="0"/>
              <a:t>OrderRepository.getOrderById</a:t>
            </a:r>
            <a:r>
              <a:rPr lang="nl-NL" dirty="0" smtClean="0"/>
              <a:t>(</a:t>
            </a:r>
            <a:r>
              <a:rPr lang="nl-NL" dirty="0" err="1" smtClean="0"/>
              <a:t>env.</a:t>
            </a:r>
            <a:r>
              <a:rPr lang="nl-NL" i="1" dirty="0" err="1" smtClean="0">
                <a:solidFill>
                  <a:srgbClr val="9876AA"/>
                </a:solidFill>
              </a:rPr>
              <a:t>arguments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/>
              <a:t>] </a:t>
            </a:r>
            <a:r>
              <a:rPr lang="nl-NL" dirty="0">
                <a:solidFill>
                  <a:srgbClr val="CC7832"/>
                </a:solidFill>
              </a:rPr>
              <a:t>as </a:t>
            </a:r>
            <a:r>
              <a:rPr lang="nl-NL" dirty="0"/>
              <a:t>Long) </a:t>
            </a:r>
            <a:r>
              <a:rPr lang="nl-NL" b="1" dirty="0"/>
              <a:t>}</a:t>
            </a:r>
            <a:br>
              <a:rPr lang="nl-NL" b="1" dirty="0"/>
            </a:br>
            <a:r>
              <a:rPr lang="nl-NL" b="1" dirty="0"/>
              <a:t>                </a:t>
            </a:r>
            <a:r>
              <a:rPr lang="nl-NL" dirty="0"/>
              <a:t>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).</a:t>
            </a:r>
            <a:r>
              <a:rPr lang="nl-NL" dirty="0" err="1"/>
              <a:t>build</a:t>
            </a:r>
            <a:r>
              <a:rPr lang="nl-NL" dirty="0" smtClean="0"/>
              <a:t>()</a:t>
            </a: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smtClean="0"/>
              <a:t>schema</a:t>
            </a:r>
            <a:r>
              <a:rPr lang="nl-NL" dirty="0"/>
              <a:t> </a:t>
            </a:r>
            <a:r>
              <a:rPr lang="nl-NL" dirty="0" smtClean="0"/>
              <a:t>= </a:t>
            </a:r>
            <a:r>
              <a:rPr lang="nl-NL" dirty="0" err="1"/>
              <a:t>GraphQLSchema.newSchema</a:t>
            </a:r>
            <a:r>
              <a:rPr lang="nl-NL" dirty="0"/>
              <a:t>().query(</a:t>
            </a:r>
            <a:r>
              <a:rPr lang="nl-NL" dirty="0" err="1"/>
              <a:t>queryType</a:t>
            </a:r>
            <a:r>
              <a:rPr lang="nl-NL" dirty="0"/>
              <a:t>).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</p:txBody>
      </p:sp>
      <p:sp>
        <p:nvSpPr>
          <p:cNvPr id="5" name="Vierkante haken 4"/>
          <p:cNvSpPr/>
          <p:nvPr/>
        </p:nvSpPr>
        <p:spPr>
          <a:xfrm>
            <a:off x="1252679" y="2133599"/>
            <a:ext cx="1941095" cy="1987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ierkante haken 5"/>
          <p:cNvSpPr/>
          <p:nvPr/>
        </p:nvSpPr>
        <p:spPr>
          <a:xfrm>
            <a:off x="1252679" y="2928729"/>
            <a:ext cx="7374486" cy="5035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  <p:sp>
        <p:nvSpPr>
          <p:cNvPr id="8" name="Vierkante haken 7"/>
          <p:cNvSpPr/>
          <p:nvPr/>
        </p:nvSpPr>
        <p:spPr>
          <a:xfrm>
            <a:off x="7560197" y="1476517"/>
            <a:ext cx="912471" cy="137555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ierkante haken 8"/>
          <p:cNvSpPr/>
          <p:nvPr/>
        </p:nvSpPr>
        <p:spPr>
          <a:xfrm>
            <a:off x="5342400" y="3213333"/>
            <a:ext cx="2009453" cy="218979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56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</a:t>
            </a:r>
            <a:r>
              <a:rPr lang="nl-NL" dirty="0" err="1" smtClean="0"/>
              <a:t>DataFetcher</a:t>
            </a:r>
            <a:r>
              <a:rPr lang="nl-NL" dirty="0" smtClean="0"/>
              <a:t> (field </a:t>
            </a:r>
            <a:r>
              <a:rPr lang="nl-NL" dirty="0" err="1" smtClean="0"/>
              <a:t>resolver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Field data is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using</a:t>
            </a:r>
            <a:r>
              <a:rPr lang="nl-NL" dirty="0" smtClean="0"/>
              <a:t> a field </a:t>
            </a:r>
            <a:r>
              <a:rPr lang="nl-NL" dirty="0" err="1" smtClean="0"/>
              <a:t>resolver</a:t>
            </a:r>
            <a:r>
              <a:rPr lang="nl-NL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In </a:t>
            </a:r>
            <a:r>
              <a:rPr lang="nl-NL" dirty="0" err="1" smtClean="0"/>
              <a:t>graphql-java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is </a:t>
            </a:r>
            <a:r>
              <a:rPr lang="nl-NL" dirty="0" err="1" smtClean="0"/>
              <a:t>called</a:t>
            </a:r>
            <a:r>
              <a:rPr lang="nl-NL" dirty="0" smtClean="0"/>
              <a:t> a </a:t>
            </a:r>
            <a:r>
              <a:rPr lang="nl-NL" b="1" dirty="0" err="1" smtClean="0">
                <a:solidFill>
                  <a:schemeClr val="tx1"/>
                </a:solidFill>
              </a:rPr>
              <a:t>DataFetcher</a:t>
            </a:r>
            <a:r>
              <a:rPr lang="nl-NL" dirty="0" smtClean="0"/>
              <a:t>. </a:t>
            </a: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311700" y="2500132"/>
            <a:ext cx="8520600" cy="180064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class </a:t>
            </a:r>
            <a:r>
              <a:rPr lang="nl-NL" dirty="0" err="1"/>
              <a:t>OrderDataFetcher</a:t>
            </a:r>
            <a:r>
              <a:rPr lang="nl-NL" dirty="0"/>
              <a:t> : </a:t>
            </a:r>
            <a:r>
              <a:rPr lang="nl-NL" b="1" dirty="0" err="1">
                <a:solidFill>
                  <a:schemeClr val="tx1"/>
                </a:solidFill>
              </a:rPr>
              <a:t>DataFetcher</a:t>
            </a:r>
            <a:r>
              <a:rPr lang="nl-NL" dirty="0"/>
              <a:t>&lt;Order&gt; 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CC7832"/>
                </a:solidFill>
              </a:rPr>
              <a:t>override</a:t>
            </a:r>
            <a:r>
              <a:rPr lang="nl-NL" dirty="0">
                <a:solidFill>
                  <a:srgbClr val="CC7832"/>
                </a:solidFill>
              </a:rPr>
              <a:t> </a:t>
            </a:r>
            <a:r>
              <a:rPr lang="nl-NL" dirty="0" err="1">
                <a:solidFill>
                  <a:srgbClr val="CC7832"/>
                </a:solidFill>
              </a:rPr>
              <a:t>fun</a:t>
            </a:r>
            <a:r>
              <a:rPr lang="nl-NL" dirty="0">
                <a:solidFill>
                  <a:srgbClr val="CC7832"/>
                </a:solidFill>
              </a:rPr>
              <a:t> </a:t>
            </a:r>
            <a:r>
              <a:rPr lang="nl-NL" dirty="0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/>
              <a:t>env</a:t>
            </a:r>
            <a:r>
              <a:rPr lang="nl-NL" dirty="0"/>
              <a:t>: </a:t>
            </a:r>
            <a:r>
              <a:rPr lang="nl-NL" dirty="0" err="1"/>
              <a:t>DataFetchingEnvironment</a:t>
            </a:r>
            <a:r>
              <a:rPr lang="nl-NL" dirty="0"/>
              <a:t>): Order? 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smtClean="0">
                <a:solidFill>
                  <a:srgbClr val="CC7832"/>
                </a:solidFill>
              </a:rPr>
              <a:t>val </a:t>
            </a:r>
            <a:r>
              <a:rPr lang="nl-NL" dirty="0" err="1" smtClean="0"/>
              <a:t>id</a:t>
            </a:r>
            <a:r>
              <a:rPr lang="nl-NL" dirty="0" smtClean="0"/>
              <a:t> = </a:t>
            </a:r>
            <a:r>
              <a:rPr lang="nl-NL" dirty="0" err="1" smtClean="0"/>
              <a:t>env.</a:t>
            </a:r>
            <a:r>
              <a:rPr lang="nl-NL" i="1" dirty="0" err="1" smtClean="0">
                <a:solidFill>
                  <a:srgbClr val="9876AA"/>
                </a:solidFill>
              </a:rPr>
              <a:t>arguments</a:t>
            </a:r>
            <a:r>
              <a:rPr lang="nl-NL" dirty="0" smtClean="0"/>
              <a:t>[</a:t>
            </a:r>
            <a:r>
              <a:rPr lang="nl-NL" dirty="0" smtClean="0">
                <a:solidFill>
                  <a:srgbClr val="6A8759"/>
                </a:solidFill>
              </a:rPr>
              <a:t>"</a:t>
            </a:r>
            <a:r>
              <a:rPr lang="nl-NL" dirty="0" err="1" smtClean="0">
                <a:solidFill>
                  <a:srgbClr val="6A8759"/>
                </a:solidFill>
              </a:rPr>
              <a:t>id</a:t>
            </a:r>
            <a:r>
              <a:rPr lang="nl-NL" dirty="0" smtClean="0">
                <a:solidFill>
                  <a:srgbClr val="6A8759"/>
                </a:solidFill>
              </a:rPr>
              <a:t>"</a:t>
            </a:r>
            <a:r>
              <a:rPr lang="nl-NL" dirty="0" smtClean="0"/>
              <a:t>] </a:t>
            </a:r>
            <a:r>
              <a:rPr lang="nl-NL" dirty="0" smtClean="0">
                <a:solidFill>
                  <a:srgbClr val="CC7832"/>
                </a:solidFill>
              </a:rPr>
              <a:t>as </a:t>
            </a:r>
            <a:r>
              <a:rPr lang="nl-NL" dirty="0" smtClean="0"/>
              <a:t>Long</a:t>
            </a:r>
            <a:br>
              <a:rPr lang="nl-NL" dirty="0" smtClean="0"/>
            </a:br>
            <a:r>
              <a:rPr lang="nl-NL" dirty="0" smtClean="0"/>
              <a:t>        </a:t>
            </a:r>
            <a:r>
              <a:rPr lang="nl-NL" dirty="0">
                <a:solidFill>
                  <a:srgbClr val="CC7832"/>
                </a:solidFill>
              </a:rPr>
              <a:t>return </a:t>
            </a:r>
            <a:r>
              <a:rPr lang="mr-IN" dirty="0" smtClean="0"/>
              <a:t>…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}</a:t>
            </a:r>
            <a:br>
              <a:rPr lang="nl-NL" dirty="0"/>
            </a:br>
            <a:r>
              <a:rPr lang="nl-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375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6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typeDefinitionRegistry</a:t>
            </a:r>
            <a:r>
              <a:rPr lang="nl-NL" sz="1600" dirty="0"/>
              <a:t> = </a:t>
            </a:r>
            <a:r>
              <a:rPr lang="nl-NL" sz="1600" dirty="0" err="1"/>
              <a:t>SchemaParser</a:t>
            </a:r>
            <a:r>
              <a:rPr lang="nl-NL" sz="1600" dirty="0"/>
              <a:t>().</a:t>
            </a:r>
            <a:r>
              <a:rPr lang="nl-NL" sz="1600" dirty="0" err="1" smtClean="0"/>
              <a:t>parse</a:t>
            </a:r>
            <a:r>
              <a:rPr lang="nl-NL" sz="1600" dirty="0" smtClean="0"/>
              <a:t>(schema)</a:t>
            </a: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 = </a:t>
            </a:r>
            <a:r>
              <a:rPr lang="nl-NL" sz="1600" dirty="0" err="1" smtClean="0"/>
              <a:t>RuntimeWiring.newRuntimeWiring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.type(</a:t>
            </a:r>
            <a:r>
              <a:rPr lang="nl-NL" sz="1600" dirty="0" smtClean="0">
                <a:solidFill>
                  <a:srgbClr val="6A8759"/>
                </a:solidFill>
              </a:rPr>
              <a:t>"Query"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b="1" dirty="0" smtClean="0"/>
              <a:t>{ </a:t>
            </a:r>
            <a:r>
              <a:rPr lang="nl-NL" sz="1600" dirty="0" smtClean="0"/>
              <a:t>builder: </a:t>
            </a:r>
            <a:r>
              <a:rPr lang="nl-NL" sz="1600" dirty="0" err="1"/>
              <a:t>TypeRuntimeWiring.Builder</a:t>
            </a:r>
            <a:r>
              <a:rPr lang="nl-NL" sz="1600" dirty="0" smtClean="0"/>
              <a:t> </a:t>
            </a:r>
            <a:r>
              <a:rPr lang="nl-NL" sz="1600" b="1" dirty="0" smtClean="0"/>
              <a:t>-&gt;</a:t>
            </a:r>
            <a:br>
              <a:rPr lang="nl-NL" sz="1600" b="1" dirty="0" smtClean="0"/>
            </a:br>
            <a:r>
              <a:rPr lang="nl-NL" sz="1600" b="1" dirty="0" smtClean="0"/>
              <a:t>            </a:t>
            </a:r>
            <a:r>
              <a:rPr lang="nl-NL" sz="1600" dirty="0" err="1" smtClean="0"/>
              <a:t>builder.dataFetcher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orderDataFetcher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    </a:t>
            </a:r>
            <a:r>
              <a:rPr lang="nl-NL" sz="1600" b="1" dirty="0" smtClean="0"/>
              <a:t>}</a:t>
            </a:r>
            <a:r>
              <a:rPr lang="nl-NL" sz="1600" dirty="0" smtClean="0"/>
              <a:t>).</a:t>
            </a:r>
            <a:r>
              <a:rPr lang="nl-NL" sz="1600" dirty="0" err="1" smtClean="0"/>
              <a:t>build</a:t>
            </a:r>
            <a:r>
              <a:rPr lang="nl-NL" sz="1600" dirty="0" smtClean="0"/>
              <a:t>()</a:t>
            </a:r>
          </a:p>
          <a:p>
            <a:pPr>
              <a:buFontTx/>
              <a:buNone/>
            </a:pP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.</a:t>
            </a:r>
            <a:r>
              <a:rPr lang="nl-NL" sz="1600" dirty="0" err="1" smtClean="0"/>
              <a:t>makeExecutableSchema</a:t>
            </a:r>
            <a:r>
              <a:rPr lang="nl-NL" sz="1600" dirty="0" smtClean="0"/>
              <a:t>(</a:t>
            </a:r>
            <a:r>
              <a:rPr lang="nl-NL" sz="1600" dirty="0" err="1" smtClean="0"/>
              <a:t>typeDefinitionRegistry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2634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-</a:t>
            </a:r>
            <a:r>
              <a:rPr lang="nl-NL" dirty="0" err="1" smtClean="0"/>
              <a:t>java</a:t>
            </a:r>
            <a:r>
              <a:rPr lang="nl-NL" dirty="0" smtClean="0"/>
              <a:t>-tools: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/>
              <a:t>SchemaParser.newParser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schemaString</a:t>
            </a:r>
            <a:r>
              <a:rPr lang="nl-NL" sz="1600" dirty="0"/>
              <a:t>(schema)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resolvers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CC7832"/>
                </a:solidFill>
              </a:rPr>
              <a:t>object</a:t>
            </a:r>
            <a:r>
              <a:rPr lang="nl-NL" sz="1600" dirty="0"/>
              <a:t>: </a:t>
            </a:r>
            <a:r>
              <a:rPr lang="nl-NL" sz="1600" dirty="0" err="1"/>
              <a:t>GraphQLQueryResolver</a:t>
            </a:r>
            <a:r>
              <a:rPr lang="nl-NL" sz="1600" dirty="0"/>
              <a:t> {</a:t>
            </a:r>
            <a:br>
              <a:rPr lang="nl-NL" sz="1600" dirty="0"/>
            </a:br>
            <a:r>
              <a:rPr lang="nl-NL" sz="1600" dirty="0"/>
              <a:t>            </a:t>
            </a:r>
            <a:r>
              <a:rPr lang="nl-NL" sz="1600" dirty="0" err="1">
                <a:solidFill>
                  <a:srgbClr val="CC7832"/>
                </a:solidFill>
              </a:rPr>
              <a:t>fun</a:t>
            </a:r>
            <a:r>
              <a:rPr lang="nl-NL" sz="1600" dirty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/>
              <a:t>: Long) = </a:t>
            </a:r>
            <a:r>
              <a:rPr lang="nl-NL" sz="1600" dirty="0" err="1"/>
              <a:t>OrderRepository.getOrderById</a:t>
            </a:r>
            <a:r>
              <a:rPr lang="nl-NL" sz="1600" dirty="0"/>
              <a:t>(</a:t>
            </a:r>
            <a:r>
              <a:rPr lang="nl-NL" sz="1600" dirty="0" err="1"/>
              <a:t>id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</a:t>
            </a:r>
            <a:r>
              <a:rPr lang="nl-NL" sz="1600" dirty="0" smtClean="0"/>
              <a:t> })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makeExecutableSchema</a:t>
            </a:r>
            <a:r>
              <a:rPr lang="nl-NL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878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accent2">
              <a:alpha val="46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who is using </a:t>
            </a:r>
            <a:r>
              <a:rPr lang="en-GB" dirty="0" smtClean="0"/>
              <a:t>it</a:t>
            </a:r>
            <a:r>
              <a:rPr lang="mr-IN" dirty="0" smtClean="0"/>
              <a:t>…</a:t>
            </a:r>
            <a:r>
              <a:rPr lang="en-GB" dirty="0" smtClean="0"/>
              <a:t> to name a few?</a:t>
            </a:r>
            <a:endParaRPr lang="en-GB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78" y="1869343"/>
            <a:ext cx="1605892" cy="160589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573" y="1297707"/>
            <a:ext cx="1662142" cy="166214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469" y="3371063"/>
            <a:ext cx="1062210" cy="106221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172" y="1915044"/>
            <a:ext cx="1669684" cy="166968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563" y="3136605"/>
            <a:ext cx="2024459" cy="143227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1313" y="1984998"/>
            <a:ext cx="1759352" cy="421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SPQR: code (only) first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dirty="0" smtClean="0"/>
              <a:t>Generate </a:t>
            </a:r>
            <a:r>
              <a:rPr lang="en-GB" dirty="0"/>
              <a:t>schema from </a:t>
            </a:r>
            <a:r>
              <a:rPr lang="en-GB" dirty="0" smtClean="0"/>
              <a:t>code using annotations.</a:t>
            </a:r>
            <a:endParaRPr lang="en-GB" b="1" i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700" y="1877787"/>
            <a:ext cx="9080273" cy="26910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object 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 {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GraphQLQuery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err="1" smtClean="0">
                <a:solidFill>
                  <a:srgbClr val="CC7832"/>
                </a:solidFill>
              </a:rPr>
              <a:t>fun</a:t>
            </a:r>
            <a:r>
              <a:rPr lang="nl-NL" sz="1600" dirty="0" smtClean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GraphQLArgument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smtClean="0"/>
              <a:t>) </a:t>
            </a:r>
            <a:r>
              <a:rPr lang="nl-NL" sz="1600" dirty="0" err="1" smtClean="0"/>
              <a:t>id</a:t>
            </a:r>
            <a:r>
              <a:rPr lang="nl-NL" sz="1600" dirty="0" smtClean="0"/>
              <a:t>: Long) = </a:t>
            </a:r>
            <a:r>
              <a:rPr lang="nl-NL" sz="1600" dirty="0" err="1" smtClean="0"/>
              <a:t>OrderRepository.getOrderById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}</a:t>
            </a:r>
            <a:br>
              <a:rPr lang="nl-NL" sz="1600" dirty="0" smtClean="0"/>
            </a:br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i="1" dirty="0" err="1" smtClean="0">
                <a:solidFill>
                  <a:srgbClr val="9876AA"/>
                </a:solidFill>
              </a:rPr>
              <a:t>graphQLSchema</a:t>
            </a:r>
            <a:r>
              <a:rPr lang="nl-NL" sz="1600" i="1" dirty="0" smtClean="0">
                <a:solidFill>
                  <a:srgbClr val="9876AA"/>
                </a:solidFill>
              </a:rPr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GraphQLSchemaGenerator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</a:t>
            </a:r>
            <a:r>
              <a:rPr lang="nl-NL" sz="1600" dirty="0" err="1" smtClean="0"/>
              <a:t>withOperationsFromSingleton</a:t>
            </a:r>
            <a:r>
              <a:rPr lang="nl-NL" sz="1600" dirty="0" smtClean="0"/>
              <a:t>(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) </a:t>
            </a: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808080"/>
                </a:solidFill>
              </a:rPr>
              <a:t>        </a:t>
            </a:r>
            <a:r>
              <a:rPr lang="nl-NL" sz="1600" dirty="0" smtClean="0"/>
              <a:t>.</a:t>
            </a:r>
            <a:r>
              <a:rPr lang="nl-NL" sz="1600" dirty="0" err="1" smtClean="0"/>
              <a:t>generate</a:t>
            </a:r>
            <a:r>
              <a:rPr lang="nl-NL" sz="1600" dirty="0" smtClean="0"/>
              <a:t>()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729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Queries </a:t>
            </a:r>
            <a:r>
              <a:rPr lang="en-GB" dirty="0"/>
              <a:t>&amp; 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27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dirty="0" smtClean="0"/>
              <a:t>Query</a:t>
            </a:r>
            <a:endParaRPr lang="nl-NL" dirty="0"/>
          </a:p>
        </p:txBody>
      </p:sp>
      <p:sp>
        <p:nvSpPr>
          <p:cNvPr id="8" name="Shape 73"/>
          <p:cNvSpPr txBox="1">
            <a:spLocks/>
          </p:cNvSpPr>
          <p:nvPr/>
        </p:nvSpPr>
        <p:spPr>
          <a:xfrm>
            <a:off x="311698" y="2913321"/>
            <a:ext cx="4098255" cy="24279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en-US" dirty="0" smtClean="0">
                <a:solidFill>
                  <a:srgbClr val="9876AA"/>
                </a:solidFill>
              </a:rPr>
              <a:t>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311699" y="1152475"/>
            <a:ext cx="8520601" cy="17608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Plain</a:t>
            </a:r>
            <a:r>
              <a:rPr lang="nl-NL" dirty="0" smtClean="0"/>
              <a:t> </a:t>
            </a:r>
            <a:r>
              <a:rPr lang="nl-NL" dirty="0" err="1" smtClean="0"/>
              <a:t>text</a:t>
            </a:r>
            <a:r>
              <a:rPr lang="nl-NL" dirty="0" smtClean="0"/>
              <a:t> string </a:t>
            </a:r>
            <a:r>
              <a:rPr lang="nl-NL" dirty="0" err="1" smtClean="0"/>
              <a:t>and</a:t>
            </a:r>
            <a:r>
              <a:rPr lang="nl-NL" dirty="0" smtClean="0"/>
              <a:t> looks like JSON without </a:t>
            </a:r>
            <a:r>
              <a:rPr lang="nl-NL" dirty="0" err="1" smtClean="0"/>
              <a:t>the</a:t>
            </a:r>
            <a:r>
              <a:rPr lang="nl-NL" dirty="0" smtClean="0"/>
              <a:t> fields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Describes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fields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Query type </a:t>
            </a:r>
            <a:r>
              <a:rPr lang="nl-NL" dirty="0" err="1" smtClean="0"/>
              <a:t>you</a:t>
            </a:r>
            <a:r>
              <a:rPr lang="nl-NL" dirty="0" smtClean="0"/>
              <a:t> are </a:t>
            </a:r>
            <a:r>
              <a:rPr lang="nl-NL" dirty="0" err="1" smtClean="0"/>
              <a:t>requesting</a:t>
            </a:r>
            <a:r>
              <a:rPr lang="nl-NL" dirty="0" smtClean="0"/>
              <a:t>: </a:t>
            </a:r>
            <a:br>
              <a:rPr lang="nl-NL" dirty="0" smtClean="0"/>
            </a:b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chemeClr val="tx1"/>
                </a:solidFill>
              </a:rPr>
              <a:t>query { </a:t>
            </a:r>
            <a:r>
              <a:rPr lang="nl-NL" dirty="0" smtClean="0"/>
              <a:t>fields </a:t>
            </a:r>
            <a:r>
              <a:rPr lang="nl-NL" b="1" dirty="0" smtClean="0">
                <a:solidFill>
                  <a:schemeClr val="tx1"/>
                </a:solidFill>
              </a:rPr>
              <a:t>} </a:t>
            </a:r>
            <a:r>
              <a:rPr lang="nl-NL" dirty="0" smtClean="0"/>
              <a:t>or </a:t>
            </a:r>
            <a:r>
              <a:rPr lang="nl-NL" dirty="0" err="1" smtClean="0"/>
              <a:t>just</a:t>
            </a:r>
            <a:r>
              <a:rPr lang="nl-NL" dirty="0" smtClean="0"/>
              <a:t> </a:t>
            </a:r>
            <a:r>
              <a:rPr lang="nl-NL" b="1" dirty="0" smtClean="0">
                <a:solidFill>
                  <a:schemeClr val="tx1"/>
                </a:solidFill>
              </a:rPr>
              <a:t>{ </a:t>
            </a:r>
            <a:r>
              <a:rPr lang="nl-NL" dirty="0" smtClean="0"/>
              <a:t>fields </a:t>
            </a:r>
            <a:r>
              <a:rPr lang="nl-NL" b="1" dirty="0" smtClean="0">
                <a:solidFill>
                  <a:schemeClr val="tx1"/>
                </a:solidFill>
              </a:rPr>
              <a:t>}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  <p:sp>
        <p:nvSpPr>
          <p:cNvPr id="9" name="Shape 73"/>
          <p:cNvSpPr txBox="1">
            <a:spLocks/>
          </p:cNvSpPr>
          <p:nvPr/>
        </p:nvSpPr>
        <p:spPr>
          <a:xfrm>
            <a:off x="4571999" y="2928825"/>
            <a:ext cx="4098255" cy="24279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en-US" dirty="0" smtClean="0">
                <a:solidFill>
                  <a:srgbClr val="9876AA"/>
                </a:solidFill>
              </a:rPr>
              <a:t>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  <p:sp>
        <p:nvSpPr>
          <p:cNvPr id="10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88945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9" grpId="1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dirty="0" smtClean="0"/>
              <a:t>Query: parameters</a:t>
            </a:r>
            <a:endParaRPr lang="nl-NL" dirty="0"/>
          </a:p>
        </p:txBody>
      </p:sp>
      <p:sp>
        <p:nvSpPr>
          <p:cNvPr id="8" name="Shape 73"/>
          <p:cNvSpPr txBox="1">
            <a:spLocks/>
          </p:cNvSpPr>
          <p:nvPr/>
        </p:nvSpPr>
        <p:spPr>
          <a:xfrm>
            <a:off x="4166886" y="2597917"/>
            <a:ext cx="3666742" cy="21608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b="1" dirty="0" err="1">
                <a:solidFill>
                  <a:srgbClr val="CC7832"/>
                </a:solidFill>
              </a:rPr>
              <a:t>query</a:t>
            </a:r>
            <a:r>
              <a:rPr lang="mr-IN" b="1" dirty="0">
                <a:solidFill>
                  <a:srgbClr val="CC7832"/>
                </a:solidFill>
              </a:rPr>
              <a:t> </a:t>
            </a:r>
            <a:r>
              <a:rPr lang="mr-IN" dirty="0" err="1" smtClean="0">
                <a:solidFill>
                  <a:srgbClr val="FFC66D"/>
                </a:solidFill>
              </a:rPr>
              <a:t>GetOrder</a:t>
            </a:r>
            <a:r>
              <a:rPr lang="en-US" dirty="0" err="1" smtClean="0">
                <a:solidFill>
                  <a:srgbClr val="FFC66D"/>
                </a:solidFill>
              </a:rPr>
              <a:t>ById</a:t>
            </a:r>
            <a:r>
              <a:rPr lang="mr-IN" dirty="0" smtClean="0"/>
              <a:t>(</a:t>
            </a:r>
            <a:r>
              <a:rPr lang="mr-IN" dirty="0" smtClean="0">
                <a:solidFill>
                  <a:srgbClr val="9876AA"/>
                </a:solidFill>
              </a:rPr>
              <a:t>$</a:t>
            </a:r>
            <a:r>
              <a:rPr lang="mr-IN" dirty="0" err="1">
                <a:solidFill>
                  <a:srgbClr val="9876AA"/>
                </a:solidFill>
              </a:rPr>
              <a:t>id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 err="1"/>
              <a:t>Long</a:t>
            </a:r>
            <a:r>
              <a:rPr lang="mr-IN" dirty="0">
                <a:solidFill>
                  <a:srgbClr val="CC7832"/>
                </a:solidFill>
              </a:rPr>
              <a:t>!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 err="1">
                <a:solidFill>
                  <a:srgbClr val="9876AA"/>
                </a:solidFill>
              </a:rPr>
              <a:t>order</a:t>
            </a:r>
            <a:r>
              <a:rPr lang="mr-IN" dirty="0"/>
              <a:t>(</a:t>
            </a:r>
            <a:r>
              <a:rPr lang="mr-IN" dirty="0" err="1"/>
              <a:t>id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9876AA"/>
                </a:solidFill>
              </a:rPr>
              <a:t>$</a:t>
            </a:r>
            <a:r>
              <a:rPr lang="mr-IN" dirty="0" err="1">
                <a:solidFill>
                  <a:srgbClr val="9876AA"/>
                </a:solidFill>
              </a:rPr>
              <a:t>id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}</a:t>
            </a:r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311699" y="1152475"/>
            <a:ext cx="9278867" cy="880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Queries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parameterized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reusability</a:t>
            </a:r>
            <a:endParaRPr lang="nl-NL" b="1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Define</a:t>
            </a:r>
            <a:r>
              <a:rPr lang="nl-NL" dirty="0" smtClean="0"/>
              <a:t> a </a:t>
            </a:r>
            <a:r>
              <a:rPr lang="nl-NL" dirty="0" err="1" smtClean="0"/>
              <a:t>operation</a:t>
            </a:r>
            <a:r>
              <a:rPr lang="nl-NL" dirty="0" smtClean="0"/>
              <a:t> name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specify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arguments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are </a:t>
            </a:r>
            <a:r>
              <a:rPr lang="nl-NL" dirty="0" err="1" smtClean="0"/>
              <a:t>providing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  <p:sp>
        <p:nvSpPr>
          <p:cNvPr id="9" name="Shape 73"/>
          <p:cNvSpPr txBox="1">
            <a:spLocks/>
          </p:cNvSpPr>
          <p:nvPr/>
        </p:nvSpPr>
        <p:spPr>
          <a:xfrm>
            <a:off x="311699" y="2546431"/>
            <a:ext cx="4098255" cy="26975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  <p:sp>
        <p:nvSpPr>
          <p:cNvPr id="10" name="Vierkante haken 9"/>
          <p:cNvSpPr/>
          <p:nvPr/>
        </p:nvSpPr>
        <p:spPr>
          <a:xfrm>
            <a:off x="6423949" y="2731624"/>
            <a:ext cx="1099595" cy="25464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528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Query: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smtClean="0"/>
              <a:t>a </a:t>
            </a:r>
            <a:r>
              <a:rPr lang="nl-NL" b="1" dirty="0" smtClean="0">
                <a:solidFill>
                  <a:schemeClr val="tx1"/>
                </a:solidFill>
              </a:rPr>
              <a:t>schema</a:t>
            </a:r>
            <a:r>
              <a:rPr lang="nl-NL" dirty="0"/>
              <a:t>,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runtime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execute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smtClean="0"/>
              <a:t>query</a:t>
            </a:r>
            <a:br>
              <a:rPr lang="nl-NL" dirty="0" smtClean="0"/>
            </a:br>
            <a:endParaRPr lang="nl-NL" sz="1600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</a:t>
            </a:r>
            <a:r>
              <a:rPr lang="nl-NL" sz="1600" dirty="0"/>
              <a:t>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smtClean="0"/>
              <a:t>...</a:t>
            </a:r>
            <a:br>
              <a:rPr lang="nl-NL" sz="1600" dirty="0" smtClean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</a:t>
            </a:r>
            <a:r>
              <a:rPr lang="nl-NL" sz="1600" dirty="0" smtClean="0"/>
              <a:t>: </a:t>
            </a:r>
            <a:r>
              <a:rPr lang="nl-NL" sz="1600" dirty="0" err="1"/>
              <a:t>GraphQL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 smtClean="0"/>
              <a:t>GraphQL.newGraphQL</a:t>
            </a:r>
            <a:r>
              <a:rPr lang="nl-NL" sz="1600" dirty="0" smtClean="0"/>
              <a:t>(</a:t>
            </a:r>
            <a:r>
              <a:rPr lang="nl-NL" sz="1600" dirty="0"/>
              <a:t>schema</a:t>
            </a:r>
            <a:r>
              <a:rPr lang="nl-NL" sz="1600" dirty="0" smtClean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executionResult</a:t>
            </a:r>
            <a:r>
              <a:rPr lang="nl-NL" sz="1600" dirty="0" smtClean="0"/>
              <a:t>: </a:t>
            </a:r>
            <a:r>
              <a:rPr lang="nl-NL" sz="1600" dirty="0" err="1"/>
              <a:t>ExecutionResult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/>
              <a:t>graphQL.</a:t>
            </a:r>
            <a:r>
              <a:rPr lang="nl-NL" sz="1600" b="1" dirty="0" err="1">
                <a:solidFill>
                  <a:schemeClr val="tx1"/>
                </a:solidFill>
              </a:rPr>
              <a:t>execute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6A8759"/>
                </a:solidFill>
              </a:rPr>
              <a:t>”query { </a:t>
            </a:r>
            <a:r>
              <a:rPr lang="mr-IN" sz="1600" dirty="0" smtClean="0">
                <a:solidFill>
                  <a:srgbClr val="6A8759"/>
                </a:solidFill>
              </a:rPr>
              <a:t>…</a:t>
            </a:r>
            <a:r>
              <a:rPr lang="en-US" sz="1600" dirty="0" smtClean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}"</a:t>
            </a:r>
            <a:r>
              <a:rPr lang="nl-NL" sz="1600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1207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/>
              <a:t>Execution</a:t>
            </a:r>
            <a:r>
              <a:rPr lang="nl-NL" dirty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executionResult</a:t>
            </a:r>
            <a:r>
              <a:rPr lang="nl-NL" dirty="0"/>
              <a:t>: </a:t>
            </a:r>
            <a:r>
              <a:rPr lang="nl-NL" dirty="0" err="1"/>
              <a:t>ExecutionResult</a:t>
            </a:r>
            <a:r>
              <a:rPr lang="nl-NL" dirty="0"/>
              <a:t> = </a:t>
            </a:r>
            <a:r>
              <a:rPr lang="nl-NL" dirty="0" err="1"/>
              <a:t>graphQL.execute</a:t>
            </a:r>
            <a:r>
              <a:rPr lang="nl-NL" dirty="0" smtClean="0"/>
              <a:t>(</a:t>
            </a:r>
            <a:r>
              <a:rPr lang="nl-NL" dirty="0" smtClean="0">
                <a:solidFill>
                  <a:srgbClr val="6A8759"/>
                </a:solidFill>
              </a:rPr>
              <a:t>”query { </a:t>
            </a:r>
            <a:r>
              <a:rPr lang="mr-IN" dirty="0">
                <a:solidFill>
                  <a:srgbClr val="6A8759"/>
                </a:solidFill>
              </a:rPr>
              <a:t>…</a:t>
            </a:r>
            <a:r>
              <a:rPr lang="nl-NL" dirty="0">
                <a:solidFill>
                  <a:srgbClr val="6A8759"/>
                </a:solidFill>
              </a:rPr>
              <a:t> </a:t>
            </a:r>
            <a:r>
              <a:rPr lang="nl-NL" dirty="0" smtClean="0">
                <a:solidFill>
                  <a:srgbClr val="6A8759"/>
                </a:solidFill>
              </a:rPr>
              <a:t>}"</a:t>
            </a:r>
            <a:r>
              <a:rPr lang="nl-NL" dirty="0" smtClean="0"/>
              <a:t>)</a:t>
            </a:r>
            <a:br>
              <a:rPr lang="nl-NL" dirty="0" smtClean="0"/>
            </a:br>
            <a:endParaRPr lang="nl-NL" dirty="0" smtClean="0"/>
          </a:p>
          <a:p>
            <a:pPr>
              <a:buNone/>
            </a:pPr>
            <a:r>
              <a:rPr lang="nl-NL" dirty="0" err="1" smtClean="0"/>
              <a:t>ExecutionResult</a:t>
            </a:r>
            <a:r>
              <a:rPr lang="nl-NL" dirty="0" smtClean="0"/>
              <a:t> </a:t>
            </a:r>
            <a:r>
              <a:rPr lang="nl-NL" dirty="0" err="1" smtClean="0"/>
              <a:t>consist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following</a:t>
            </a:r>
            <a:r>
              <a:rPr lang="nl-NL" dirty="0" smtClean="0"/>
              <a:t> fields:</a:t>
            </a:r>
          </a:p>
          <a:p>
            <a:pPr marL="285750" indent="-285750"/>
            <a:r>
              <a:rPr lang="nl-NL" b="1" dirty="0" smtClean="0">
                <a:solidFill>
                  <a:schemeClr val="tx1"/>
                </a:solidFill>
              </a:rPr>
              <a:t>Data</a:t>
            </a:r>
            <a:r>
              <a:rPr lang="nl-NL" dirty="0" smtClean="0"/>
              <a:t>: </a:t>
            </a:r>
            <a:r>
              <a:rPr lang="nl-NL" dirty="0" err="1" smtClean="0"/>
              <a:t>containing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requested</a:t>
            </a:r>
            <a:r>
              <a:rPr lang="nl-NL" dirty="0" smtClean="0"/>
              <a:t> query data</a:t>
            </a:r>
          </a:p>
          <a:p>
            <a:pPr marL="285750" indent="-285750"/>
            <a:r>
              <a:rPr lang="nl-NL" b="1" dirty="0" err="1" smtClean="0">
                <a:solidFill>
                  <a:schemeClr val="tx1"/>
                </a:solidFill>
              </a:rPr>
              <a:t>Errors</a:t>
            </a:r>
            <a:r>
              <a:rPr lang="nl-NL" dirty="0" smtClean="0"/>
              <a:t>: </a:t>
            </a:r>
            <a:r>
              <a:rPr lang="nl-NL" dirty="0" err="1" smtClean="0"/>
              <a:t>optionally</a:t>
            </a:r>
            <a:r>
              <a:rPr lang="nl-NL" dirty="0" smtClean="0"/>
              <a:t> present 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error </a:t>
            </a:r>
            <a:r>
              <a:rPr lang="nl-NL" dirty="0" err="1" smtClean="0"/>
              <a:t>occurred</a:t>
            </a:r>
            <a:r>
              <a:rPr lang="nl-NL" dirty="0" smtClean="0"/>
              <a:t> </a:t>
            </a:r>
            <a:r>
              <a:rPr lang="nl-NL" dirty="0" err="1" smtClean="0"/>
              <a:t>while</a:t>
            </a:r>
            <a:r>
              <a:rPr lang="nl-NL" dirty="0" smtClean="0"/>
              <a:t>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1712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r>
              <a:rPr lang="nl-NL" dirty="0" smtClean="0"/>
              <a:t>, data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883630" y="1152475"/>
            <a:ext cx="4948669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order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"23.93"</a:t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  <a:endParaRPr lang="nl-NL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16888" y="1152475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dirty="0">
                <a:solidFill>
                  <a:srgbClr val="FFC66D"/>
                </a:solidFill>
              </a:rPr>
              <a:t>q</a:t>
            </a:r>
            <a:r>
              <a:rPr lang="nl-NL" dirty="0" smtClean="0">
                <a:solidFill>
                  <a:srgbClr val="FFC66D"/>
                </a:solidFill>
              </a:rPr>
              <a:t>uery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93092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r>
              <a:rPr lang="nl-NL" dirty="0" smtClean="0"/>
              <a:t>, </a:t>
            </a:r>
            <a:r>
              <a:rPr lang="nl-NL" dirty="0" err="1" smtClean="0"/>
              <a:t>errors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883630" y="1152475"/>
            <a:ext cx="4948669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>
                <a:solidFill>
                  <a:srgbClr val="9876AA"/>
                </a:solidFill>
              </a:rPr>
              <a:t>"data"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"order"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b="1" dirty="0">
                <a:solidFill>
                  <a:srgbClr val="CC7832"/>
                </a:solidFill>
              </a:rPr>
              <a:t/>
            </a:r>
            <a:br>
              <a:rPr lang="nl-NL" b="1" dirty="0">
                <a:solidFill>
                  <a:srgbClr val="CC7832"/>
                </a:solidFill>
              </a:rPr>
            </a:br>
            <a:r>
              <a:rPr lang="nl-NL" b="1" dirty="0">
                <a:solidFill>
                  <a:srgbClr val="CC7832"/>
                </a:solidFill>
              </a:rPr>
              <a:t>  </a:t>
            </a:r>
            <a:r>
              <a:rPr lang="nl-NL" dirty="0"/>
              <a:t>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br>
              <a:rPr lang="nl-NL" dirty="0"/>
            </a:br>
            <a:r>
              <a:rPr lang="nl-NL" dirty="0"/>
              <a:t>    {</a:t>
            </a:r>
            <a:br>
              <a:rPr lang="nl-NL" dirty="0"/>
            </a:br>
            <a:r>
              <a:rPr lang="nl-NL" dirty="0"/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message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Exception</a:t>
            </a:r>
            <a:r>
              <a:rPr lang="nl-NL" dirty="0">
                <a:solidFill>
                  <a:srgbClr val="6A8759"/>
                </a:solidFill>
              </a:rPr>
              <a:t> </a:t>
            </a:r>
            <a:r>
              <a:rPr lang="nl-NL" dirty="0" err="1" smtClean="0">
                <a:solidFill>
                  <a:srgbClr val="6A8759"/>
                </a:solidFill>
              </a:rPr>
              <a:t>message</a:t>
            </a:r>
            <a:r>
              <a:rPr lang="mr-IN" dirty="0" smtClean="0">
                <a:solidFill>
                  <a:srgbClr val="6A8759"/>
                </a:solidFill>
              </a:rPr>
              <a:t>…</a:t>
            </a:r>
            <a:r>
              <a:rPr lang="nl-NL" dirty="0" smtClean="0">
                <a:solidFill>
                  <a:srgbClr val="6A8759"/>
                </a:solidFill>
              </a:rPr>
              <a:t>”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path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]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exception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 ... 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extensions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errorType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DataFetchingException</a:t>
            </a:r>
            <a:r>
              <a:rPr lang="nl-NL" dirty="0">
                <a:solidFill>
                  <a:srgbClr val="6A8759"/>
                </a:solidFill>
              </a:rPr>
              <a:t>"</a:t>
            </a:r>
            <a:br>
              <a:rPr lang="nl-NL" dirty="0">
                <a:solidFill>
                  <a:srgbClr val="6A8759"/>
                </a:solidFill>
              </a:rPr>
            </a:br>
            <a:r>
              <a:rPr lang="nl-NL" dirty="0">
                <a:solidFill>
                  <a:srgbClr val="6A8759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  ]</a:t>
            </a:r>
            <a:br>
              <a:rPr lang="nl-NL" dirty="0"/>
            </a:br>
            <a:r>
              <a:rPr lang="nl-NL" dirty="0"/>
              <a:t>}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16888" y="1152475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dirty="0">
                <a:solidFill>
                  <a:srgbClr val="FFC66D"/>
                </a:solidFill>
              </a:rPr>
              <a:t>q</a:t>
            </a:r>
            <a:r>
              <a:rPr lang="nl-NL" dirty="0" smtClean="0">
                <a:solidFill>
                  <a:srgbClr val="FFC66D"/>
                </a:solidFill>
              </a:rPr>
              <a:t>uery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211622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Queries &amp; </a:t>
            </a:r>
            <a:r>
              <a:rPr lang="en-GB" b="1" dirty="0" smtClean="0">
                <a:solidFill>
                  <a:schemeClr val="tx1"/>
                </a:solidFill>
              </a:rPr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2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is a built-in schema field, </a:t>
            </a:r>
            <a:r>
              <a:rPr lang="nl-NL" dirty="0" err="1" smtClean="0"/>
              <a:t>defines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Type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924729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>
                <a:solidFill>
                  <a:srgbClr val="CC7832"/>
                </a:solidFill>
              </a:rPr>
              <a:t>schema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>
                <a:solidFill>
                  <a:srgbClr val="CC7832"/>
                </a:solidFill>
              </a:rPr>
              <a:t>query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Query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chemeClr val="tx1"/>
                </a:solidFill>
              </a:rPr>
              <a:t>Mutation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dirty="0"/>
              <a:t/>
            </a:r>
            <a:br>
              <a:rPr lang="nl-NL" dirty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>
                <a:solidFill>
                  <a:srgbClr val="FFC66D"/>
                </a:solidFill>
              </a:rPr>
              <a:t>Mutation</a:t>
            </a:r>
            <a:r>
              <a:rPr lang="nl-NL" dirty="0">
                <a:solidFill>
                  <a:srgbClr val="FFC66D"/>
                </a:solidFill>
              </a:rPr>
              <a:t>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fieldName</a:t>
            </a:r>
            <a:r>
              <a:rPr lang="nl-NL" dirty="0" smtClean="0"/>
              <a:t>(argument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InputType</a:t>
            </a:r>
            <a:r>
              <a:rPr lang="nl-NL" dirty="0" smtClean="0"/>
              <a:t>): </a:t>
            </a:r>
            <a:r>
              <a:rPr lang="nl-NL" dirty="0" err="1" smtClean="0"/>
              <a:t>ReturnType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8096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specification</a:t>
            </a:r>
            <a:r>
              <a:rPr lang="nl-NL" dirty="0" smtClean="0"/>
              <a:t>: patent issues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/>
              <a:t>http://</a:t>
            </a:r>
            <a:r>
              <a:rPr lang="nl-NL" dirty="0" err="1"/>
              <a:t>www.openwebfoundation.org</a:t>
            </a:r>
            <a:r>
              <a:rPr lang="nl-NL" dirty="0"/>
              <a:t>/</a:t>
            </a:r>
            <a:r>
              <a:rPr lang="nl-NL" dirty="0" err="1"/>
              <a:t>legal</a:t>
            </a:r>
            <a:r>
              <a:rPr lang="nl-NL" dirty="0"/>
              <a:t>/the-owf-1-0-agreements/owfa-1-0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13" y="1869409"/>
            <a:ext cx="3015287" cy="297236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013" y="1859462"/>
            <a:ext cx="3123787" cy="298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1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example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creating</a:t>
            </a:r>
            <a:r>
              <a:rPr lang="nl-NL" dirty="0" smtClean="0"/>
              <a:t> a new Order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896156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b="1" dirty="0">
                <a:solidFill>
                  <a:srgbClr val="CC7832"/>
                </a:solidFill>
              </a:rPr>
              <a:t>type </a:t>
            </a:r>
            <a:r>
              <a:rPr lang="nl-NL" sz="1600" dirty="0" err="1">
                <a:solidFill>
                  <a:srgbClr val="FFC66D"/>
                </a:solidFill>
              </a:rPr>
              <a:t>Mutation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>
                <a:solidFill>
                  <a:srgbClr val="9876AA"/>
                </a:solidFill>
              </a:rPr>
              <a:t>createOrder</a:t>
            </a:r>
            <a:r>
              <a:rPr lang="nl-NL" sz="1600" dirty="0"/>
              <a:t>(order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 err="1"/>
              <a:t>OrderInput</a:t>
            </a:r>
            <a:r>
              <a:rPr lang="nl-NL" sz="1600" dirty="0"/>
              <a:t>)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Order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totalPrice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String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orderItems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[</a:t>
            </a:r>
            <a:r>
              <a:rPr lang="nl-NL" sz="1600" dirty="0" err="1"/>
              <a:t>OrderItemInput</a:t>
            </a:r>
            <a:r>
              <a:rPr lang="nl-NL" sz="1600" dirty="0"/>
              <a:t>]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OrderItemInput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productId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Long</a:t>
            </a:r>
            <a:br>
              <a:rPr lang="nl-NL" sz="1600" dirty="0"/>
            </a:br>
            <a:r>
              <a:rPr lang="nl-NL" sz="1600" dirty="0"/>
              <a:t>}</a:t>
            </a:r>
            <a:endParaRPr lang="mr-IN" sz="1600" dirty="0"/>
          </a:p>
        </p:txBody>
      </p:sp>
    </p:spTree>
    <p:extLst>
      <p:ext uri="{BB962C8B-B14F-4D97-AF65-F5344CB8AC3E}">
        <p14:creationId xmlns:p14="http://schemas.microsoft.com/office/powerpoint/2010/main" val="164848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query</a:t>
            </a: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11699" y="1171928"/>
            <a:ext cx="8520601" cy="11775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Query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describes</a:t>
            </a:r>
            <a:r>
              <a:rPr lang="nl-NL" dirty="0" smtClean="0"/>
              <a:t> a </a:t>
            </a:r>
            <a:r>
              <a:rPr lang="nl-NL" dirty="0" err="1" smtClean="0"/>
              <a:t>mutation</a:t>
            </a:r>
            <a:r>
              <a:rPr lang="nl-NL" dirty="0" smtClean="0"/>
              <a:t> of data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Defines</a:t>
            </a:r>
            <a:r>
              <a:rPr lang="nl-NL" dirty="0" smtClean="0"/>
              <a:t> input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returned</a:t>
            </a:r>
            <a:r>
              <a:rPr lang="nl-NL" dirty="0" smtClean="0"/>
              <a:t> fields </a:t>
            </a:r>
            <a:r>
              <a:rPr lang="nl-NL" dirty="0" err="1" smtClean="0"/>
              <a:t>for</a:t>
            </a:r>
            <a:r>
              <a:rPr lang="nl-NL" dirty="0" smtClean="0"/>
              <a:t> a </a:t>
            </a:r>
            <a:r>
              <a:rPr lang="nl-NL" dirty="0" err="1" smtClean="0"/>
              <a:t>mutation</a:t>
            </a:r>
            <a:r>
              <a:rPr lang="nl-NL" dirty="0" smtClean="0"/>
              <a:t> query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699" y="2636936"/>
            <a:ext cx="5386972" cy="1960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b="1" dirty="0">
                <a:solidFill>
                  <a:srgbClr val="CC7832"/>
                </a:solidFill>
              </a:rPr>
              <a:t> </a:t>
            </a:r>
            <a:r>
              <a:rPr lang="nl-NL" dirty="0" smtClean="0"/>
              <a:t>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smtClean="0">
                <a:solidFill>
                  <a:srgbClr val="9876AA"/>
                </a:solidFill>
              </a:rPr>
              <a:t>field</a:t>
            </a:r>
            <a:r>
              <a:rPr lang="nl-NL" dirty="0" smtClean="0"/>
              <a:t>(input)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 smtClean="0">
                <a:solidFill>
                  <a:srgbClr val="9876AA"/>
                </a:solidFill>
              </a:rPr>
              <a:t>returnedFields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   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  <p:sp>
        <p:nvSpPr>
          <p:cNvPr id="6" name="Shape 73"/>
          <p:cNvSpPr txBox="1">
            <a:spLocks/>
          </p:cNvSpPr>
          <p:nvPr/>
        </p:nvSpPr>
        <p:spPr>
          <a:xfrm>
            <a:off x="3878335" y="2636936"/>
            <a:ext cx="4953965" cy="1960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b="1" dirty="0">
                <a:solidFill>
                  <a:srgbClr val="CC7832"/>
                </a:solidFill>
              </a:rPr>
              <a:t> </a:t>
            </a:r>
            <a:r>
              <a:rPr lang="nl-NL" dirty="0" smtClean="0"/>
              <a:t>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createOrder</a:t>
            </a:r>
            <a:r>
              <a:rPr lang="nl-NL" dirty="0"/>
              <a:t>(order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nl-NL" dirty="0" smtClean="0"/>
              <a:t>)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>
                <a:solidFill>
                  <a:srgbClr val="9876AA"/>
                </a:solidFill>
              </a:rPr>
              <a:t>id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10349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query</a:t>
            </a: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11699" y="1171928"/>
            <a:ext cx="8520601" cy="11775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Query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describes</a:t>
            </a:r>
            <a:r>
              <a:rPr lang="nl-NL" dirty="0" smtClean="0"/>
              <a:t> a </a:t>
            </a:r>
            <a:r>
              <a:rPr lang="nl-NL" dirty="0" err="1" smtClean="0"/>
              <a:t>mutation</a:t>
            </a:r>
            <a:r>
              <a:rPr lang="nl-NL" dirty="0" smtClean="0"/>
              <a:t> of data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Defines</a:t>
            </a:r>
            <a:r>
              <a:rPr lang="nl-NL" dirty="0" smtClean="0"/>
              <a:t> input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returned</a:t>
            </a:r>
            <a:r>
              <a:rPr lang="nl-NL" dirty="0" smtClean="0"/>
              <a:t> fields </a:t>
            </a:r>
            <a:r>
              <a:rPr lang="nl-NL" dirty="0" err="1" smtClean="0"/>
              <a:t>for</a:t>
            </a:r>
            <a:r>
              <a:rPr lang="nl-NL" dirty="0" smtClean="0"/>
              <a:t> a </a:t>
            </a:r>
            <a:r>
              <a:rPr lang="nl-NL" dirty="0" err="1" smtClean="0"/>
              <a:t>mutation</a:t>
            </a:r>
            <a:r>
              <a:rPr lang="nl-NL" dirty="0" smtClean="0"/>
              <a:t> query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699" y="2636936"/>
            <a:ext cx="5386972" cy="1960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b="1" dirty="0">
                <a:solidFill>
                  <a:srgbClr val="CC7832"/>
                </a:solidFill>
              </a:rPr>
              <a:t> </a:t>
            </a:r>
            <a:r>
              <a:rPr lang="nl-NL" dirty="0" smtClean="0"/>
              <a:t>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smtClean="0">
                <a:solidFill>
                  <a:srgbClr val="9876AA"/>
                </a:solidFill>
              </a:rPr>
              <a:t>field</a:t>
            </a:r>
            <a:r>
              <a:rPr lang="nl-NL" dirty="0" smtClean="0"/>
              <a:t>(input)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 smtClean="0">
                <a:solidFill>
                  <a:srgbClr val="9876AA"/>
                </a:solidFill>
              </a:rPr>
              <a:t>returnedFields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   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  <p:sp>
        <p:nvSpPr>
          <p:cNvPr id="5" name="Shape 73"/>
          <p:cNvSpPr txBox="1">
            <a:spLocks/>
          </p:cNvSpPr>
          <p:nvPr/>
        </p:nvSpPr>
        <p:spPr>
          <a:xfrm>
            <a:off x="3878333" y="2636935"/>
            <a:ext cx="4953965" cy="1960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b="1" dirty="0">
                <a:solidFill>
                  <a:srgbClr val="CC7832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CreateOrder</a:t>
            </a:r>
            <a:r>
              <a:rPr lang="nl-NL" dirty="0"/>
              <a:t>(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r>
              <a:rPr lang="nl-NL" dirty="0" smtClean="0">
                <a:solidFill>
                  <a:srgbClr val="CC7832"/>
                </a:solidFill>
              </a:rPr>
              <a:t>!</a:t>
            </a:r>
            <a:r>
              <a:rPr lang="nl-NL" dirty="0" smtClean="0"/>
              <a:t>) 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createOrder</a:t>
            </a:r>
            <a:r>
              <a:rPr lang="nl-NL" dirty="0"/>
              <a:t>(order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>
                <a:solidFill>
                  <a:srgbClr val="9876AA"/>
                </a:solidFill>
              </a:rPr>
              <a:t>id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77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buNone/>
            </a:pPr>
            <a:r>
              <a:rPr lang="en-GB" dirty="0"/>
              <a:t>Queries &amp; Mutations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47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specification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allows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en-GB" dirty="0" smtClean="0"/>
              <a:t>discover </a:t>
            </a:r>
            <a:r>
              <a:rPr lang="en-GB" dirty="0"/>
              <a:t>the schema </a:t>
            </a:r>
            <a:r>
              <a:rPr lang="en-GB" dirty="0" smtClean="0"/>
              <a:t>information</a:t>
            </a:r>
            <a:endParaRPr lang="nl-NL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In REST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could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Open API </a:t>
            </a:r>
            <a:r>
              <a:rPr lang="nl-NL" dirty="0" err="1" smtClean="0"/>
              <a:t>specification</a:t>
            </a:r>
            <a:r>
              <a:rPr lang="nl-NL" dirty="0" smtClean="0"/>
              <a:t> </a:t>
            </a:r>
            <a:r>
              <a:rPr lang="nl-NL" dirty="0" err="1" smtClean="0"/>
              <a:t>generated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tools like swagger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662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schema information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schema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queryType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 smtClean="0"/>
              <a:t>}</a:t>
            </a:r>
            <a:endParaRPr lang="en-US" dirty="0" smtClean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data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smtClean="0">
                <a:solidFill>
                  <a:srgbClr val="9876AA"/>
                </a:solidFill>
              </a:rPr>
              <a:t>"__</a:t>
            </a:r>
            <a:r>
              <a:rPr lang="mr-IN" dirty="0" err="1" smtClean="0">
                <a:solidFill>
                  <a:srgbClr val="9876AA"/>
                </a:solidFill>
              </a:rPr>
              <a:t>schema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queryType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name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r>
              <a:rPr lang="mr-IN" dirty="0" err="1" smtClean="0">
                <a:solidFill>
                  <a:srgbClr val="6A8759"/>
                </a:solidFill>
              </a:rPr>
              <a:t>Query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br>
              <a:rPr lang="mr-IN" dirty="0" smtClean="0">
                <a:solidFill>
                  <a:srgbClr val="6A8759"/>
                </a:solidFill>
              </a:rPr>
            </a:br>
            <a:r>
              <a:rPr lang="mr-IN" dirty="0" smtClean="0">
                <a:solidFill>
                  <a:srgbClr val="6A8759"/>
                </a:solidFill>
              </a:rPr>
              <a:t>  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  }</a:t>
            </a:r>
            <a:br>
              <a:rPr lang="mr-IN" dirty="0" smtClean="0"/>
            </a:br>
            <a:r>
              <a:rPr lang="mr-IN" dirty="0" smtClean="0"/>
              <a:t>}</a:t>
            </a:r>
            <a:br>
              <a:rPr lang="mr-IN" dirty="0" smtClean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364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type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type information 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/>
              <a:t>(</a:t>
            </a:r>
            <a:r>
              <a:rPr lang="mr-IN" dirty="0" err="1"/>
              <a:t>name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}</a:t>
            </a:r>
            <a:br>
              <a:rPr lang="mr-IN" dirty="0"/>
            </a:b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{</a:t>
            </a:r>
            <a:br>
              <a:rPr lang="mr-IN" dirty="0"/>
            </a:br>
            <a:r>
              <a:rPr lang="mr-IN" dirty="0"/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order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    {</a:t>
            </a:r>
            <a:br>
              <a:rPr lang="mr-IN" dirty="0"/>
            </a:br>
            <a:r>
              <a:rPr lang="mr-IN" dirty="0"/>
              <a:t>    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id</a:t>
            </a:r>
            <a:r>
              <a:rPr lang="mr-IN" dirty="0">
                <a:solidFill>
                  <a:srgbClr val="6A8759"/>
                </a:solidFill>
              </a:rPr>
              <a:t>"</a:t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  ]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  ]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23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  <a:endParaRPr lang="en-GB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Demo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demo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None/>
            </a:pPr>
            <a:r>
              <a:rPr lang="en-US" dirty="0" err="1"/>
              <a:t>GraphQL</a:t>
            </a:r>
            <a:r>
              <a:rPr lang="en-US" dirty="0"/>
              <a:t> Spring Boot server implemented using </a:t>
            </a:r>
            <a:r>
              <a:rPr lang="en-US" dirty="0" err="1" smtClean="0"/>
              <a:t>Kotlin</a:t>
            </a:r>
            <a:endParaRPr lang="nl-NL" dirty="0" smtClean="0"/>
          </a:p>
          <a:p>
            <a:pPr>
              <a:buNone/>
            </a:pPr>
            <a:r>
              <a:rPr lang="nl-NL" dirty="0" err="1" smtClean="0"/>
              <a:t>GraphiQL</a:t>
            </a:r>
            <a:r>
              <a:rPr lang="nl-NL" dirty="0" smtClean="0"/>
              <a:t>: Interactive UI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querying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GraphQL</a:t>
            </a:r>
            <a:r>
              <a:rPr lang="nl-NL" dirty="0" smtClean="0"/>
              <a:t> model</a:t>
            </a:r>
            <a:endParaRPr lang="nl-NL" dirty="0"/>
          </a:p>
          <a:p>
            <a:pPr>
              <a:buNone/>
            </a:pPr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Voyager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9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Aren`t there any problems?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GB" dirty="0" smtClean="0"/>
              <a:t>Performance issues when aggregating data</a:t>
            </a:r>
            <a:endParaRPr lang="en-GB" dirty="0"/>
          </a:p>
          <a:p>
            <a:pPr lvl="0">
              <a:buNone/>
            </a:pPr>
            <a:r>
              <a:rPr lang="en-GB" dirty="0" smtClean="0"/>
              <a:t>Recursion in the model!</a:t>
            </a:r>
          </a:p>
          <a:p>
            <a:pPr lvl="0">
              <a:buNone/>
            </a:pPr>
            <a:r>
              <a:rPr lang="en-GB" dirty="0" smtClean="0"/>
              <a:t>Max fetch depth</a:t>
            </a:r>
          </a:p>
          <a:p>
            <a:pPr lvl="0">
              <a:buNone/>
            </a:pPr>
            <a:r>
              <a:rPr lang="en-GB" dirty="0" smtClean="0"/>
              <a:t>Security not built-in (you can pass security information via the execution context)</a:t>
            </a:r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2520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(1)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37819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{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  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err="1" smtClean="0">
                <a:solidFill>
                  <a:srgbClr val="9876AA"/>
                </a:solidFill>
              </a:rPr>
              <a:t>totalPrice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smtClean="0">
                <a:solidFill>
                  <a:srgbClr val="808080"/>
                </a:solidFill>
              </a:rPr>
              <a:t>: "23.93",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... more fields, but missing important ones</a:t>
            </a:r>
            <a:r>
              <a:rPr lang="mr-IN" dirty="0" smtClean="0">
                <a:solidFill>
                  <a:srgbClr val="808080"/>
                </a:solidFill>
              </a:rPr>
              <a:t>…</a:t>
            </a:r>
            <a:r>
              <a:rPr lang="en-US" dirty="0" smtClean="0">
                <a:solidFill>
                  <a:srgbClr val="808080"/>
                </a:solidFill>
              </a:rPr>
              <a:t/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16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Summary and conclusion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Formalized type system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 </a:t>
            </a:r>
            <a:r>
              <a:rPr lang="en-GB" dirty="0" smtClean="0"/>
              <a:t>built-in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Consumer driven querying of data</a:t>
            </a:r>
          </a:p>
          <a:p>
            <a:pPr>
              <a:buNone/>
            </a:pPr>
            <a:r>
              <a:rPr lang="nl-NL" dirty="0" err="1" smtClean="0"/>
              <a:t>Very</a:t>
            </a:r>
            <a:r>
              <a:rPr lang="nl-NL" dirty="0" smtClean="0"/>
              <a:t>, </a:t>
            </a:r>
            <a:r>
              <a:rPr lang="nl-NL" dirty="0" err="1" smtClean="0"/>
              <a:t>very</a:t>
            </a:r>
            <a:r>
              <a:rPr lang="nl-NL" dirty="0" smtClean="0"/>
              <a:t>,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good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aggregation</a:t>
            </a:r>
            <a:r>
              <a:rPr lang="nl-NL" dirty="0" smtClean="0"/>
              <a:t> services (API gateway).</a:t>
            </a:r>
          </a:p>
          <a:p>
            <a:pPr>
              <a:buNone/>
            </a:pPr>
            <a:endParaRPr lang="nl-NL" dirty="0" smtClean="0"/>
          </a:p>
          <a:p>
            <a:pPr lvl="0">
              <a:spcBef>
                <a:spcPts val="0"/>
              </a:spcBef>
              <a:buNone/>
            </a:pPr>
            <a:endParaRPr lang="en-GB" dirty="0"/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8211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API Gateway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215340"/>
            <a:ext cx="7192262" cy="35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7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Links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GB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GB" u="sng" dirty="0" smtClean="0">
                <a:solidFill>
                  <a:schemeClr val="hlink"/>
                </a:solidFill>
                <a:hlinkClick r:id="rId3"/>
              </a:rPr>
              <a:t>gitter.im/graphql-java/graphql-java</a:t>
            </a:r>
          </a:p>
          <a:p>
            <a:pPr lvl="0">
              <a:buNone/>
            </a:pPr>
            <a:r>
              <a:rPr lang="en-GB" u="sng" dirty="0" smtClean="0">
                <a:solidFill>
                  <a:schemeClr val="hlink"/>
                </a:solidFill>
                <a:hlinkClick r:id="rId3"/>
              </a:rPr>
              <a:t>http</a:t>
            </a:r>
            <a:r>
              <a:rPr lang="en-GB" u="sng" dirty="0">
                <a:solidFill>
                  <a:schemeClr val="hlink"/>
                </a:solidFill>
                <a:hlinkClick r:id="rId3"/>
              </a:rPr>
              <a:t>://graphql.org/learn/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 dirty="0">
                <a:solidFill>
                  <a:schemeClr val="hlink"/>
                </a:solidFill>
                <a:hlinkClick r:id="rId4"/>
              </a:rPr>
              <a:t>https://www.howtographql.com/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 dirty="0">
                <a:solidFill>
                  <a:schemeClr val="hlink"/>
                </a:solidFill>
                <a:hlinkClick r:id="rId5"/>
              </a:rPr>
              <a:t>https://github.com/graphql-java/awesome-graphql-java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 dirty="0">
                <a:solidFill>
                  <a:schemeClr val="hlink"/>
                </a:solidFill>
                <a:hlinkClick r:id="rId6"/>
              </a:rPr>
              <a:t>https://</a:t>
            </a:r>
            <a:r>
              <a:rPr lang="en-GB" u="sng" dirty="0" smtClean="0">
                <a:solidFill>
                  <a:schemeClr val="hlink"/>
                </a:solidFill>
                <a:hlinkClick r:id="rId6"/>
              </a:rPr>
              <a:t>developers.facebook.com/docs/graph-api/using-graph-api</a:t>
            </a:r>
            <a:endParaRPr lang="en-GB" u="sng" dirty="0">
              <a:solidFill>
                <a:schemeClr val="hlink"/>
              </a:solidFill>
              <a:hlinkClick r:id="rId6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Thank you!</a:t>
            </a:r>
            <a:endParaRPr lang="en-GB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https://github.com/sourcelabs-nl/graphql-presentation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0">
              <a:buNone/>
            </a:pPr>
            <a:r>
              <a:rPr lang="en-US" dirty="0" smtClean="0"/>
              <a:t>Email: </a:t>
            </a:r>
            <a:r>
              <a:rPr lang="en-US" dirty="0" smtClean="0">
                <a:hlinkClick r:id="rId4"/>
              </a:rPr>
              <a:t>s.oudmaijer@sourcelabs.nl</a:t>
            </a:r>
            <a:endParaRPr lang="en-US" dirty="0" smtClean="0"/>
          </a:p>
          <a:p>
            <a:pPr lvl="0"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en-US" sz="2400" dirty="0" err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kotlin</a:t>
            </a:r>
            <a:r>
              <a:rPr lang="en-US" sz="2400" dirty="0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 meetup @ </a:t>
            </a:r>
            <a:r>
              <a:rPr lang="en-US" sz="2400" dirty="0" err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bol.com</a:t>
            </a:r>
            <a:r>
              <a:rPr lang="en-US" sz="2400" dirty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,</a:t>
            </a:r>
            <a:r>
              <a:rPr lang="en-US" sz="2400" dirty="0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 7 </a:t>
            </a:r>
            <a:r>
              <a:rPr lang="en-US" sz="2400" dirty="0" err="1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december</a:t>
            </a:r>
            <a:r>
              <a:rPr lang="en-US" sz="2400" dirty="0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 2017</a:t>
            </a:r>
            <a:endParaRPr lang="en-US" sz="2400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  <a:p>
            <a:pPr lvl="0">
              <a:buNone/>
            </a:pPr>
            <a:endParaRPr lang="en-US" dirty="0" smtClean="0"/>
          </a:p>
          <a:p>
            <a:pPr lvl="0"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REST </a:t>
            </a:r>
            <a:r>
              <a:rPr lang="nl-NL" dirty="0" err="1" smtClean="0"/>
              <a:t>under</a:t>
            </a:r>
            <a:r>
              <a:rPr lang="nl-NL" dirty="0" smtClean="0"/>
              <a:t> </a:t>
            </a:r>
            <a:r>
              <a:rPr lang="nl-NL" dirty="0" err="1" smtClean="0"/>
              <a:t>fetching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A single REST call does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deliver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data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need</a:t>
            </a:r>
            <a:endParaRPr lang="nl-NL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nl-NL" dirty="0"/>
              <a:t>GET /orders/4370307900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50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(2)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93224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/shipments/345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</a:t>
            </a:r>
            <a:r>
              <a:rPr lang="en-US" dirty="0" smtClean="0">
                <a:solidFill>
                  <a:srgbClr val="00B0F0"/>
                </a:solidFill>
              </a:rPr>
              <a:t>shipments/345</a:t>
            </a:r>
            <a:endParaRPr lang="en-US" dirty="0" smtClean="0">
              <a:solidFill>
                <a:schemeClr val="accent4"/>
              </a:solidFill>
            </a:endParaRPr>
          </a:p>
          <a:p>
            <a:pPr>
              <a:buFontTx/>
              <a:buNone/>
            </a:pPr>
            <a:r>
              <a:rPr lang="en-US" dirty="0" smtClean="0">
                <a:solidFill>
                  <a:schemeClr val="accent4"/>
                </a:solidFill>
              </a:rPr>
              <a:t>GET /products/123</a:t>
            </a:r>
          </a:p>
          <a:p>
            <a:pPr>
              <a:buNone/>
            </a:pPr>
            <a:r>
              <a:rPr lang="en-US" dirty="0">
                <a:solidFill>
                  <a:schemeClr val="accent4"/>
                </a:solidFill>
              </a:rPr>
              <a:t>GET /</a:t>
            </a:r>
            <a:r>
              <a:rPr lang="en-US" dirty="0" smtClean="0">
                <a:solidFill>
                  <a:schemeClr val="accent4"/>
                </a:solidFill>
              </a:rPr>
              <a:t>products/234</a:t>
            </a:r>
          </a:p>
        </p:txBody>
      </p:sp>
      <p:sp>
        <p:nvSpPr>
          <p:cNvPr id="8" name="Vierkante haken 7"/>
          <p:cNvSpPr/>
          <p:nvPr/>
        </p:nvSpPr>
        <p:spPr>
          <a:xfrm>
            <a:off x="3179133" y="2799348"/>
            <a:ext cx="1520456" cy="788019"/>
          </a:xfrm>
          <a:prstGeom prst="bracketPair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ierkante haken 8"/>
          <p:cNvSpPr/>
          <p:nvPr/>
        </p:nvSpPr>
        <p:spPr>
          <a:xfrm>
            <a:off x="3381157" y="3242930"/>
            <a:ext cx="544960" cy="292904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ierkante haken 9"/>
          <p:cNvSpPr/>
          <p:nvPr/>
        </p:nvSpPr>
        <p:spPr>
          <a:xfrm>
            <a:off x="4019570" y="2902688"/>
            <a:ext cx="456737" cy="633146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3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REST multiple </a:t>
            </a:r>
            <a:r>
              <a:rPr lang="nl-NL" dirty="0" err="1" smtClean="0"/>
              <a:t>round</a:t>
            </a:r>
            <a:r>
              <a:rPr lang="nl-NL" dirty="0" smtClean="0"/>
              <a:t> trips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Multiple </a:t>
            </a:r>
            <a:r>
              <a:rPr lang="nl-NL" dirty="0" err="1" smtClean="0"/>
              <a:t>round</a:t>
            </a:r>
            <a:r>
              <a:rPr lang="nl-NL" dirty="0" smtClean="0"/>
              <a:t> trips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server </a:t>
            </a:r>
            <a:r>
              <a:rPr lang="nl-NL" dirty="0" err="1" smtClean="0"/>
              <a:t>required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get </a:t>
            </a:r>
            <a:r>
              <a:rPr lang="nl-NL" dirty="0" err="1" smtClean="0"/>
              <a:t>the</a:t>
            </a:r>
            <a:r>
              <a:rPr lang="nl-NL" dirty="0" smtClean="0"/>
              <a:t> data </a:t>
            </a:r>
            <a:r>
              <a:rPr lang="nl-NL" dirty="0" err="1" smtClean="0"/>
              <a:t>that</a:t>
            </a:r>
            <a:r>
              <a:rPr lang="nl-NL" dirty="0" smtClean="0"/>
              <a:t> is </a:t>
            </a:r>
            <a:r>
              <a:rPr lang="nl-NL" dirty="0" err="1" smtClean="0"/>
              <a:t>necessary</a:t>
            </a:r>
            <a:r>
              <a:rPr lang="nl-NL" dirty="0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nl-NL" dirty="0" smtClean="0"/>
              <a:t>GET </a:t>
            </a:r>
            <a:r>
              <a:rPr lang="nl-NL" dirty="0"/>
              <a:t>/</a:t>
            </a:r>
            <a:r>
              <a:rPr lang="nl-NL" dirty="0" smtClean="0"/>
              <a:t>orders/4370307900</a:t>
            </a:r>
            <a:endParaRPr lang="nl-NL" dirty="0"/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nl-NL" dirty="0"/>
              <a:t>GET /</a:t>
            </a:r>
            <a:r>
              <a:rPr lang="nl-NL" dirty="0" err="1" smtClean="0"/>
              <a:t>shipments</a:t>
            </a:r>
            <a:r>
              <a:rPr lang="nl-NL" dirty="0" smtClean="0"/>
              <a:t>/345</a:t>
            </a: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nl-NL" dirty="0" smtClean="0"/>
              <a:t>GET </a:t>
            </a:r>
            <a:r>
              <a:rPr lang="nl-NL" dirty="0"/>
              <a:t>/</a:t>
            </a:r>
            <a:r>
              <a:rPr lang="nl-NL" dirty="0" err="1" smtClean="0"/>
              <a:t>shipments</a:t>
            </a:r>
            <a:r>
              <a:rPr lang="nl-NL" dirty="0" smtClean="0"/>
              <a:t>/345</a:t>
            </a: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nl-NL" dirty="0" smtClean="0"/>
              <a:t>GET </a:t>
            </a:r>
            <a:r>
              <a:rPr lang="nl-NL" dirty="0"/>
              <a:t>/</a:t>
            </a:r>
            <a:r>
              <a:rPr lang="nl-NL" dirty="0" err="1" smtClean="0"/>
              <a:t>products</a:t>
            </a:r>
            <a:r>
              <a:rPr lang="nl-NL" dirty="0" smtClean="0"/>
              <a:t>/123</a:t>
            </a: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nl-NL" dirty="0" smtClean="0"/>
              <a:t>GET </a:t>
            </a:r>
            <a:r>
              <a:rPr lang="nl-NL" dirty="0"/>
              <a:t>/</a:t>
            </a:r>
            <a:r>
              <a:rPr lang="nl-NL" dirty="0" err="1"/>
              <a:t>products</a:t>
            </a:r>
            <a:r>
              <a:rPr lang="nl-NL" dirty="0"/>
              <a:t>/234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800" dirty="0"/>
          </a:p>
        </p:txBody>
      </p:sp>
    </p:spTree>
    <p:extLst>
      <p:ext uri="{BB962C8B-B14F-4D97-AF65-F5344CB8AC3E}">
        <p14:creationId xmlns:p14="http://schemas.microsoft.com/office/powerpoint/2010/main" val="122957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5522</TotalTime>
  <Words>1418</Words>
  <Application>Microsoft Macintosh PowerPoint</Application>
  <PresentationFormat>Diavoorstelling (16:9)</PresentationFormat>
  <Paragraphs>388</Paragraphs>
  <Slides>63</Slides>
  <Notes>38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63</vt:i4>
      </vt:variant>
    </vt:vector>
  </HeadingPairs>
  <TitlesOfParts>
    <vt:vector size="67" baseType="lpstr">
      <vt:lpstr>Mangal</vt:lpstr>
      <vt:lpstr>Raleway</vt:lpstr>
      <vt:lpstr>Arial</vt:lpstr>
      <vt:lpstr>Simple Dark</vt:lpstr>
      <vt:lpstr>PowerPoint-presentatie</vt:lpstr>
      <vt:lpstr>Agenda</vt:lpstr>
      <vt:lpstr>What is GraphQL</vt:lpstr>
      <vt:lpstr>GraphQL: who is using it… to name a few?</vt:lpstr>
      <vt:lpstr>GraphQL specification: patent issues</vt:lpstr>
      <vt:lpstr>Consider this website…using REST (1)</vt:lpstr>
      <vt:lpstr>GraphQL: REST under fetching</vt:lpstr>
      <vt:lpstr>Consider this website…using REST (2)</vt:lpstr>
      <vt:lpstr>GraphQL: REST multiple round trips</vt:lpstr>
      <vt:lpstr>GraphQL: REST over-fetching</vt:lpstr>
      <vt:lpstr>With REST we can solve this right?!</vt:lpstr>
      <vt:lpstr>GraphQL: the problem with REST</vt:lpstr>
      <vt:lpstr>What if… GraphQL!</vt:lpstr>
      <vt:lpstr>The same website…using GraphQL</vt:lpstr>
      <vt:lpstr>The same website…using GraphQL</vt:lpstr>
      <vt:lpstr>PowerPoint-presentatie</vt:lpstr>
      <vt:lpstr>GraphQL runtime(s)</vt:lpstr>
      <vt:lpstr>GraphQL: what do you implement</vt:lpstr>
      <vt:lpstr>Agenda</vt:lpstr>
      <vt:lpstr>PowerPoint-presentatie</vt:lpstr>
      <vt:lpstr>GraphQL schema</vt:lpstr>
      <vt:lpstr>GraphQL schema definition</vt:lpstr>
      <vt:lpstr>GraphQL schema: type 1</vt:lpstr>
      <vt:lpstr>GraphQL schema: types 2</vt:lpstr>
      <vt:lpstr>GraphQL schema: types 3</vt:lpstr>
      <vt:lpstr>GraphQL schema: types 4</vt:lpstr>
      <vt:lpstr>GraphQL schema: types 5</vt:lpstr>
      <vt:lpstr>GraphQL schema: model the shape of your data</vt:lpstr>
      <vt:lpstr>Agenda</vt:lpstr>
      <vt:lpstr>GraphQL Java, the players…</vt:lpstr>
      <vt:lpstr>GraphQL Java: developing the schema</vt:lpstr>
      <vt:lpstr>GraphQL Java: code-first (builder style)</vt:lpstr>
      <vt:lpstr>GraphQL Java: code-first, execution</vt:lpstr>
      <vt:lpstr>GraphQL Java: DataFetcher (field resolver)</vt:lpstr>
      <vt:lpstr>GraphQL Java: DataFetcher (field resolver)</vt:lpstr>
      <vt:lpstr>GraphQL Java: developing the schema</vt:lpstr>
      <vt:lpstr>GraphQL Java: schema-first</vt:lpstr>
      <vt:lpstr>GraphQL Java: developing the schema</vt:lpstr>
      <vt:lpstr>graphql-java-tools: schema-first</vt:lpstr>
      <vt:lpstr>GraphQL SPQR: code (only) first</vt:lpstr>
      <vt:lpstr>Agenda</vt:lpstr>
      <vt:lpstr>GraphQL Query</vt:lpstr>
      <vt:lpstr>GraphQL Query: parameters</vt:lpstr>
      <vt:lpstr>GraphQL Query: executing with GraphQL Java</vt:lpstr>
      <vt:lpstr>GraphQL: Execution Result</vt:lpstr>
      <vt:lpstr>GraphQL: Execution Result, data</vt:lpstr>
      <vt:lpstr>GraphQL: Execution Result, errors</vt:lpstr>
      <vt:lpstr>Agenda</vt:lpstr>
      <vt:lpstr>GraphQL mutation: schema</vt:lpstr>
      <vt:lpstr>GraphQL mutation: schema</vt:lpstr>
      <vt:lpstr>GraphQL mutation: query</vt:lpstr>
      <vt:lpstr>GraphQL mutation: query</vt:lpstr>
      <vt:lpstr>Agenda</vt:lpstr>
      <vt:lpstr>GraphQL introspection</vt:lpstr>
      <vt:lpstr>GraphQL introspection: schema</vt:lpstr>
      <vt:lpstr>GraphQL introspection: type</vt:lpstr>
      <vt:lpstr>Agenda</vt:lpstr>
      <vt:lpstr>GraphQL: demo</vt:lpstr>
      <vt:lpstr>Aren`t there any problems?</vt:lpstr>
      <vt:lpstr>Summary and conclusion</vt:lpstr>
      <vt:lpstr>GraphQL API Gateway</vt:lpstr>
      <vt:lpstr>Links</vt:lpstr>
      <vt:lpstr>Thank you!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cp:lastModifiedBy>Microsoft Office-gebruiker</cp:lastModifiedBy>
  <cp:revision>340</cp:revision>
  <cp:lastPrinted>2017-10-11T13:03:38Z</cp:lastPrinted>
  <dcterms:modified xsi:type="dcterms:W3CDTF">2017-10-25T16:22:54Z</dcterms:modified>
</cp:coreProperties>
</file>